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29"/>
  </p:notesMasterIdLst>
  <p:sldIdLst>
    <p:sldId id="256" r:id="rId2"/>
    <p:sldId id="407" r:id="rId3"/>
    <p:sldId id="264" r:id="rId4"/>
    <p:sldId id="588" r:id="rId5"/>
    <p:sldId id="586" r:id="rId6"/>
    <p:sldId id="409" r:id="rId7"/>
    <p:sldId id="597" r:id="rId8"/>
    <p:sldId id="403" r:id="rId9"/>
    <p:sldId id="581" r:id="rId10"/>
    <p:sldId id="587" r:id="rId11"/>
    <p:sldId id="604" r:id="rId12"/>
    <p:sldId id="598" r:id="rId13"/>
    <p:sldId id="599" r:id="rId14"/>
    <p:sldId id="603" r:id="rId15"/>
    <p:sldId id="600" r:id="rId16"/>
    <p:sldId id="589" r:id="rId17"/>
    <p:sldId id="602" r:id="rId18"/>
    <p:sldId id="601" r:id="rId19"/>
    <p:sldId id="606" r:id="rId20"/>
    <p:sldId id="607" r:id="rId21"/>
    <p:sldId id="412" r:id="rId22"/>
    <p:sldId id="421" r:id="rId23"/>
    <p:sldId id="609" r:id="rId24"/>
    <p:sldId id="564" r:id="rId25"/>
    <p:sldId id="584" r:id="rId26"/>
    <p:sldId id="590" r:id="rId27"/>
    <p:sldId id="408"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58" autoAdjust="0"/>
    <p:restoredTop sz="72919" autoAdjust="0"/>
  </p:normalViewPr>
  <p:slideViewPr>
    <p:cSldViewPr snapToGrid="0">
      <p:cViewPr varScale="1">
        <p:scale>
          <a:sx n="83" d="100"/>
          <a:sy n="83" d="100"/>
        </p:scale>
        <p:origin x="1560" y="90"/>
      </p:cViewPr>
      <p:guideLst/>
    </p:cSldViewPr>
  </p:slideViewPr>
  <p:outlineViewPr>
    <p:cViewPr>
      <p:scale>
        <a:sx n="33" d="100"/>
        <a:sy n="33" d="100"/>
      </p:scale>
      <p:origin x="0" y="-1812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FCD04A-8CE4-40E1-BFD8-8A67B501C633}" type="doc">
      <dgm:prSet loTypeId="urn:microsoft.com/office/officeart/2005/8/layout/chevron1" loCatId="process" qsTypeId="urn:microsoft.com/office/officeart/2005/8/quickstyle/simple1" qsCatId="simple" csTypeId="urn:microsoft.com/office/officeart/2005/8/colors/accent1_2" csCatId="accent1" phldr="1"/>
      <dgm:spPr/>
    </dgm:pt>
    <dgm:pt modelId="{7AE24B39-3792-42EE-BE36-6263337B669D}">
      <dgm:prSet phldrT="[文本]">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en-US" altLang="zh-CN" b="0" cap="none" spc="0" dirty="0">
              <a:ln w="0"/>
              <a:solidFill>
                <a:schemeClr val="tx1"/>
              </a:solidFill>
              <a:effectLst>
                <a:outerShdw blurRad="38100" dist="19050" dir="2700000" algn="tl" rotWithShape="0">
                  <a:schemeClr val="dk1">
                    <a:alpha val="40000"/>
                  </a:schemeClr>
                </a:outerShdw>
              </a:effectLst>
            </a:rPr>
            <a:t>1980~1989</a:t>
          </a:r>
          <a:endParaRPr lang="zh-CN" altLang="en-US" b="0" cap="none" spc="0" dirty="0">
            <a:ln w="0"/>
            <a:solidFill>
              <a:schemeClr val="tx1"/>
            </a:solidFill>
            <a:effectLst>
              <a:outerShdw blurRad="38100" dist="19050" dir="2700000" algn="tl" rotWithShape="0">
                <a:schemeClr val="dk1">
                  <a:alpha val="40000"/>
                </a:schemeClr>
              </a:outerShdw>
            </a:effectLst>
          </a:endParaRPr>
        </a:p>
      </dgm:t>
    </dgm:pt>
    <dgm:pt modelId="{40CD881A-63AD-46EC-9CC0-4D9B0FF75C18}" type="parTrans" cxnId="{7F086704-6848-481D-8AD0-0B718D3E679E}">
      <dgm:prSet/>
      <dgm:spPr/>
      <dgm:t>
        <a:bodyPr/>
        <a:lstStyle/>
        <a:p>
          <a:endParaRPr lang="zh-CN" altLang="en-US"/>
        </a:p>
      </dgm:t>
    </dgm:pt>
    <dgm:pt modelId="{C987B6AB-FBB3-42A1-9B33-F8505A6BE0A4}" type="sibTrans" cxnId="{7F086704-6848-481D-8AD0-0B718D3E679E}">
      <dgm:prSet/>
      <dgm:spPr/>
      <dgm:t>
        <a:bodyPr/>
        <a:lstStyle/>
        <a:p>
          <a:endParaRPr lang="zh-CN" altLang="en-US"/>
        </a:p>
      </dgm:t>
    </dgm:pt>
    <dgm:pt modelId="{6A9CEB0E-3EF9-41FD-820A-D4E786616B3F}">
      <dgm:prSet phldrT="[文本]">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en-US" altLang="zh-CN" b="0" cap="none" spc="0" dirty="0">
              <a:ln w="0"/>
              <a:solidFill>
                <a:schemeClr val="tx1"/>
              </a:solidFill>
              <a:effectLst>
                <a:outerShdw blurRad="38100" dist="19050" dir="2700000" algn="tl" rotWithShape="0">
                  <a:schemeClr val="dk1">
                    <a:alpha val="40000"/>
                  </a:schemeClr>
                </a:outerShdw>
              </a:effectLst>
            </a:rPr>
            <a:t>2000~2009</a:t>
          </a:r>
          <a:endParaRPr lang="zh-CN" altLang="en-US" b="0" cap="none" spc="0" dirty="0">
            <a:ln w="0"/>
            <a:solidFill>
              <a:schemeClr val="tx1"/>
            </a:solidFill>
            <a:effectLst>
              <a:outerShdw blurRad="38100" dist="19050" dir="2700000" algn="tl" rotWithShape="0">
                <a:schemeClr val="dk1">
                  <a:alpha val="40000"/>
                </a:schemeClr>
              </a:outerShdw>
            </a:effectLst>
          </a:endParaRPr>
        </a:p>
      </dgm:t>
    </dgm:pt>
    <dgm:pt modelId="{03BA37F7-BC50-47B4-8C43-D14C9DDA87B3}" type="parTrans" cxnId="{1DF915EA-DD6E-47E8-9F5F-416C20DDB96C}">
      <dgm:prSet/>
      <dgm:spPr/>
      <dgm:t>
        <a:bodyPr/>
        <a:lstStyle/>
        <a:p>
          <a:endParaRPr lang="zh-CN" altLang="en-US"/>
        </a:p>
      </dgm:t>
    </dgm:pt>
    <dgm:pt modelId="{69197AA7-F0B7-4325-8A15-E5B1D8DB36FC}" type="sibTrans" cxnId="{1DF915EA-DD6E-47E8-9F5F-416C20DDB96C}">
      <dgm:prSet/>
      <dgm:spPr/>
      <dgm:t>
        <a:bodyPr/>
        <a:lstStyle/>
        <a:p>
          <a:endParaRPr lang="zh-CN" altLang="en-US"/>
        </a:p>
      </dgm:t>
    </dgm:pt>
    <dgm:pt modelId="{447490D7-88CD-4046-A8FF-02105E013B1E}">
      <dgm:prSet phldrT="[文本]">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en-US" altLang="zh-CN" b="0" cap="none" spc="0" dirty="0">
              <a:ln w="0"/>
              <a:solidFill>
                <a:schemeClr val="tx1"/>
              </a:solidFill>
              <a:effectLst>
                <a:outerShdw blurRad="38100" dist="19050" dir="2700000" algn="tl" rotWithShape="0">
                  <a:schemeClr val="dk1">
                    <a:alpha val="40000"/>
                  </a:schemeClr>
                </a:outerShdw>
              </a:effectLst>
            </a:rPr>
            <a:t>2010~2019</a:t>
          </a:r>
          <a:endParaRPr lang="zh-CN" altLang="en-US" b="0" cap="none" spc="0" dirty="0">
            <a:ln w="0"/>
            <a:solidFill>
              <a:schemeClr val="tx1"/>
            </a:solidFill>
            <a:effectLst>
              <a:outerShdw blurRad="38100" dist="19050" dir="2700000" algn="tl" rotWithShape="0">
                <a:schemeClr val="dk1">
                  <a:alpha val="40000"/>
                </a:schemeClr>
              </a:outerShdw>
            </a:effectLst>
          </a:endParaRPr>
        </a:p>
      </dgm:t>
    </dgm:pt>
    <dgm:pt modelId="{E4E60FC7-A793-4E2E-8514-4F2FC573D6FD}" type="parTrans" cxnId="{F19AC40E-CF75-45C1-A485-EE88E4B686BA}">
      <dgm:prSet/>
      <dgm:spPr/>
      <dgm:t>
        <a:bodyPr/>
        <a:lstStyle/>
        <a:p>
          <a:endParaRPr lang="zh-CN" altLang="en-US"/>
        </a:p>
      </dgm:t>
    </dgm:pt>
    <dgm:pt modelId="{ED881067-F5F9-462C-9470-7E0178F12A67}" type="sibTrans" cxnId="{F19AC40E-CF75-45C1-A485-EE88E4B686BA}">
      <dgm:prSet/>
      <dgm:spPr/>
      <dgm:t>
        <a:bodyPr/>
        <a:lstStyle/>
        <a:p>
          <a:endParaRPr lang="zh-CN" altLang="en-US"/>
        </a:p>
      </dgm:t>
    </dgm:pt>
    <dgm:pt modelId="{FECDA69C-E4BE-48C4-BA03-B6F5C0A57E3E}">
      <dgm:prSet phldrT="[文本]">
        <dgm:style>
          <a:lnRef idx="0">
            <a:scrgbClr r="0" g="0" b="0"/>
          </a:lnRef>
          <a:fillRef idx="0">
            <a:scrgbClr r="0" g="0" b="0"/>
          </a:fillRef>
          <a:effectRef idx="0">
            <a:scrgbClr r="0" g="0" b="0"/>
          </a:effectRef>
          <a:fontRef idx="minor">
            <a:schemeClr val="lt1"/>
          </a:fontRef>
        </dgm:style>
      </dgm:prSet>
      <dgm:spPr>
        <a:solidFill>
          <a:schemeClr val="accent3">
            <a:alpha val="50000"/>
          </a:schemeClr>
        </a:solidFill>
        <a:ln>
          <a:noFill/>
        </a:ln>
      </dgm:spPr>
      <dgm:t>
        <a:bodyPr/>
        <a:lstStyle/>
        <a:p>
          <a:r>
            <a:rPr lang="en-US" altLang="zh-CN" b="0" cap="none" spc="0" dirty="0">
              <a:ln w="0"/>
              <a:solidFill>
                <a:schemeClr val="tx1"/>
              </a:solidFill>
              <a:effectLst>
                <a:outerShdw blurRad="38100" dist="19050" dir="2700000" algn="tl" rotWithShape="0">
                  <a:schemeClr val="dk1">
                    <a:alpha val="40000"/>
                  </a:schemeClr>
                </a:outerShdw>
              </a:effectLst>
            </a:rPr>
            <a:t>1990~1999</a:t>
          </a:r>
          <a:endParaRPr lang="zh-CN" altLang="en-US" b="0" cap="none" spc="0" dirty="0">
            <a:ln w="0"/>
            <a:solidFill>
              <a:schemeClr val="tx1"/>
            </a:solidFill>
            <a:effectLst>
              <a:outerShdw blurRad="38100" dist="19050" dir="2700000" algn="tl" rotWithShape="0">
                <a:schemeClr val="dk1">
                  <a:alpha val="40000"/>
                </a:schemeClr>
              </a:outerShdw>
            </a:effectLst>
          </a:endParaRPr>
        </a:p>
      </dgm:t>
    </dgm:pt>
    <dgm:pt modelId="{4B04B154-D672-4190-8A59-F890DC0ABEBF}" type="parTrans" cxnId="{693857B5-FE3A-49A6-8B5E-227346574E1D}">
      <dgm:prSet/>
      <dgm:spPr/>
      <dgm:t>
        <a:bodyPr/>
        <a:lstStyle/>
        <a:p>
          <a:endParaRPr lang="zh-CN" altLang="en-US"/>
        </a:p>
      </dgm:t>
    </dgm:pt>
    <dgm:pt modelId="{E1F6385A-745A-471C-BBA2-5C3492CFD3A5}" type="sibTrans" cxnId="{693857B5-FE3A-49A6-8B5E-227346574E1D}">
      <dgm:prSet/>
      <dgm:spPr/>
      <dgm:t>
        <a:bodyPr/>
        <a:lstStyle/>
        <a:p>
          <a:endParaRPr lang="zh-CN" altLang="en-US"/>
        </a:p>
      </dgm:t>
    </dgm:pt>
    <dgm:pt modelId="{100A7CCD-0460-41B1-BA51-C077AD34ABC0}" type="pres">
      <dgm:prSet presAssocID="{43FCD04A-8CE4-40E1-BFD8-8A67B501C633}" presName="Name0" presStyleCnt="0">
        <dgm:presLayoutVars>
          <dgm:dir/>
          <dgm:animLvl val="lvl"/>
          <dgm:resizeHandles val="exact"/>
        </dgm:presLayoutVars>
      </dgm:prSet>
      <dgm:spPr/>
    </dgm:pt>
    <dgm:pt modelId="{01D55F33-3954-43F2-B057-A36249CC1325}" type="pres">
      <dgm:prSet presAssocID="{7AE24B39-3792-42EE-BE36-6263337B669D}" presName="parTxOnly" presStyleLbl="node1" presStyleIdx="0" presStyleCnt="4">
        <dgm:presLayoutVars>
          <dgm:chMax val="0"/>
          <dgm:chPref val="0"/>
          <dgm:bulletEnabled val="1"/>
        </dgm:presLayoutVars>
      </dgm:prSet>
      <dgm:spPr/>
    </dgm:pt>
    <dgm:pt modelId="{1DB8081A-7EE0-41C2-A17E-59B930AB67AE}" type="pres">
      <dgm:prSet presAssocID="{C987B6AB-FBB3-42A1-9B33-F8505A6BE0A4}" presName="parTxOnlySpace" presStyleCnt="0"/>
      <dgm:spPr/>
    </dgm:pt>
    <dgm:pt modelId="{9FFBC5A3-E951-4C0A-BC78-3F390C42C27D}" type="pres">
      <dgm:prSet presAssocID="{FECDA69C-E4BE-48C4-BA03-B6F5C0A57E3E}" presName="parTxOnly" presStyleLbl="node1" presStyleIdx="1" presStyleCnt="4">
        <dgm:presLayoutVars>
          <dgm:chMax val="0"/>
          <dgm:chPref val="0"/>
          <dgm:bulletEnabled val="1"/>
        </dgm:presLayoutVars>
      </dgm:prSet>
      <dgm:spPr/>
    </dgm:pt>
    <dgm:pt modelId="{42DCF31D-705B-4523-811A-7D39522D58BC}" type="pres">
      <dgm:prSet presAssocID="{E1F6385A-745A-471C-BBA2-5C3492CFD3A5}" presName="parTxOnlySpace" presStyleCnt="0"/>
      <dgm:spPr/>
    </dgm:pt>
    <dgm:pt modelId="{D48915A7-079F-4C6D-845C-E6428138466D}" type="pres">
      <dgm:prSet presAssocID="{6A9CEB0E-3EF9-41FD-820A-D4E786616B3F}" presName="parTxOnly" presStyleLbl="node1" presStyleIdx="2" presStyleCnt="4">
        <dgm:presLayoutVars>
          <dgm:chMax val="0"/>
          <dgm:chPref val="0"/>
          <dgm:bulletEnabled val="1"/>
        </dgm:presLayoutVars>
      </dgm:prSet>
      <dgm:spPr/>
    </dgm:pt>
    <dgm:pt modelId="{70EF8AE6-05A2-4AB4-9C15-EE0B9D783462}" type="pres">
      <dgm:prSet presAssocID="{69197AA7-F0B7-4325-8A15-E5B1D8DB36FC}" presName="parTxOnlySpace" presStyleCnt="0"/>
      <dgm:spPr/>
    </dgm:pt>
    <dgm:pt modelId="{E4EA80DA-44B9-432D-972E-F5F752AA31EF}" type="pres">
      <dgm:prSet presAssocID="{447490D7-88CD-4046-A8FF-02105E013B1E}" presName="parTxOnly" presStyleLbl="node1" presStyleIdx="3" presStyleCnt="4">
        <dgm:presLayoutVars>
          <dgm:chMax val="0"/>
          <dgm:chPref val="0"/>
          <dgm:bulletEnabled val="1"/>
        </dgm:presLayoutVars>
      </dgm:prSet>
      <dgm:spPr/>
    </dgm:pt>
  </dgm:ptLst>
  <dgm:cxnLst>
    <dgm:cxn modelId="{7F086704-6848-481D-8AD0-0B718D3E679E}" srcId="{43FCD04A-8CE4-40E1-BFD8-8A67B501C633}" destId="{7AE24B39-3792-42EE-BE36-6263337B669D}" srcOrd="0" destOrd="0" parTransId="{40CD881A-63AD-46EC-9CC0-4D9B0FF75C18}" sibTransId="{C987B6AB-FBB3-42A1-9B33-F8505A6BE0A4}"/>
    <dgm:cxn modelId="{F19AC40E-CF75-45C1-A485-EE88E4B686BA}" srcId="{43FCD04A-8CE4-40E1-BFD8-8A67B501C633}" destId="{447490D7-88CD-4046-A8FF-02105E013B1E}" srcOrd="3" destOrd="0" parTransId="{E4E60FC7-A793-4E2E-8514-4F2FC573D6FD}" sibTransId="{ED881067-F5F9-462C-9470-7E0178F12A67}"/>
    <dgm:cxn modelId="{408DB526-159E-45DA-B1C5-F49AFD6A6C23}" type="presOf" srcId="{447490D7-88CD-4046-A8FF-02105E013B1E}" destId="{E4EA80DA-44B9-432D-972E-F5F752AA31EF}" srcOrd="0" destOrd="0" presId="urn:microsoft.com/office/officeart/2005/8/layout/chevron1"/>
    <dgm:cxn modelId="{0E633940-A639-4AFB-9A7A-2FF182A48AA7}" type="presOf" srcId="{6A9CEB0E-3EF9-41FD-820A-D4E786616B3F}" destId="{D48915A7-079F-4C6D-845C-E6428138466D}" srcOrd="0" destOrd="0" presId="urn:microsoft.com/office/officeart/2005/8/layout/chevron1"/>
    <dgm:cxn modelId="{46DCDD8E-8C16-4A5D-953E-C50EB06B25F2}" type="presOf" srcId="{7AE24B39-3792-42EE-BE36-6263337B669D}" destId="{01D55F33-3954-43F2-B057-A36249CC1325}" srcOrd="0" destOrd="0" presId="urn:microsoft.com/office/officeart/2005/8/layout/chevron1"/>
    <dgm:cxn modelId="{A103CBAF-E6F4-4163-B61F-79AEBA8868EE}" type="presOf" srcId="{43FCD04A-8CE4-40E1-BFD8-8A67B501C633}" destId="{100A7CCD-0460-41B1-BA51-C077AD34ABC0}" srcOrd="0" destOrd="0" presId="urn:microsoft.com/office/officeart/2005/8/layout/chevron1"/>
    <dgm:cxn modelId="{693857B5-FE3A-49A6-8B5E-227346574E1D}" srcId="{43FCD04A-8CE4-40E1-BFD8-8A67B501C633}" destId="{FECDA69C-E4BE-48C4-BA03-B6F5C0A57E3E}" srcOrd="1" destOrd="0" parTransId="{4B04B154-D672-4190-8A59-F890DC0ABEBF}" sibTransId="{E1F6385A-745A-471C-BBA2-5C3492CFD3A5}"/>
    <dgm:cxn modelId="{5C3DBFB9-1D69-4A7A-A282-FEE73E9AF3C2}" type="presOf" srcId="{FECDA69C-E4BE-48C4-BA03-B6F5C0A57E3E}" destId="{9FFBC5A3-E951-4C0A-BC78-3F390C42C27D}" srcOrd="0" destOrd="0" presId="urn:microsoft.com/office/officeart/2005/8/layout/chevron1"/>
    <dgm:cxn modelId="{1DF915EA-DD6E-47E8-9F5F-416C20DDB96C}" srcId="{43FCD04A-8CE4-40E1-BFD8-8A67B501C633}" destId="{6A9CEB0E-3EF9-41FD-820A-D4E786616B3F}" srcOrd="2" destOrd="0" parTransId="{03BA37F7-BC50-47B4-8C43-D14C9DDA87B3}" sibTransId="{69197AA7-F0B7-4325-8A15-E5B1D8DB36FC}"/>
    <dgm:cxn modelId="{F2133480-1DAA-4EEF-BC3B-84B3FA9C2C4A}" type="presParOf" srcId="{100A7CCD-0460-41B1-BA51-C077AD34ABC0}" destId="{01D55F33-3954-43F2-B057-A36249CC1325}" srcOrd="0" destOrd="0" presId="urn:microsoft.com/office/officeart/2005/8/layout/chevron1"/>
    <dgm:cxn modelId="{4FCFDE09-2C02-4BAE-9F74-598810A6920F}" type="presParOf" srcId="{100A7CCD-0460-41B1-BA51-C077AD34ABC0}" destId="{1DB8081A-7EE0-41C2-A17E-59B930AB67AE}" srcOrd="1" destOrd="0" presId="urn:microsoft.com/office/officeart/2005/8/layout/chevron1"/>
    <dgm:cxn modelId="{47694DC5-AF38-4E40-9E53-83A38C3588C3}" type="presParOf" srcId="{100A7CCD-0460-41B1-BA51-C077AD34ABC0}" destId="{9FFBC5A3-E951-4C0A-BC78-3F390C42C27D}" srcOrd="2" destOrd="0" presId="urn:microsoft.com/office/officeart/2005/8/layout/chevron1"/>
    <dgm:cxn modelId="{B0467049-35D9-441C-9148-7727DFFDF56F}" type="presParOf" srcId="{100A7CCD-0460-41B1-BA51-C077AD34ABC0}" destId="{42DCF31D-705B-4523-811A-7D39522D58BC}" srcOrd="3" destOrd="0" presId="urn:microsoft.com/office/officeart/2005/8/layout/chevron1"/>
    <dgm:cxn modelId="{3F4B49C8-FBD5-447B-B69F-E9B5247CB07A}" type="presParOf" srcId="{100A7CCD-0460-41B1-BA51-C077AD34ABC0}" destId="{D48915A7-079F-4C6D-845C-E6428138466D}" srcOrd="4" destOrd="0" presId="urn:microsoft.com/office/officeart/2005/8/layout/chevron1"/>
    <dgm:cxn modelId="{09F42B40-5F96-43D5-B56A-6FD7BA0BCDE8}" type="presParOf" srcId="{100A7CCD-0460-41B1-BA51-C077AD34ABC0}" destId="{70EF8AE6-05A2-4AB4-9C15-EE0B9D783462}" srcOrd="5" destOrd="0" presId="urn:microsoft.com/office/officeart/2005/8/layout/chevron1"/>
    <dgm:cxn modelId="{959ECB89-BFF2-4E78-9E0D-71AAED7A9A15}" type="presParOf" srcId="{100A7CCD-0460-41B1-BA51-C077AD34ABC0}" destId="{E4EA80DA-44B9-432D-972E-F5F752AA31EF}" srcOrd="6"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D55F33-3954-43F2-B057-A36249CC1325}">
      <dsp:nvSpPr>
        <dsp:cNvPr id="0" name=""/>
        <dsp:cNvSpPr/>
      </dsp:nvSpPr>
      <dsp:spPr>
        <a:xfrm>
          <a:off x="5039" y="0"/>
          <a:ext cx="2933292" cy="229169"/>
        </a:xfrm>
        <a:prstGeom prst="chevron">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zh-CN" sz="1000" b="0" kern="1200" cap="none" spc="0" dirty="0">
              <a:ln w="0"/>
              <a:solidFill>
                <a:schemeClr val="tx1"/>
              </a:solidFill>
              <a:effectLst>
                <a:outerShdw blurRad="38100" dist="19050" dir="2700000" algn="tl" rotWithShape="0">
                  <a:schemeClr val="dk1">
                    <a:alpha val="40000"/>
                  </a:schemeClr>
                </a:outerShdw>
              </a:effectLst>
            </a:rPr>
            <a:t>1980~1989</a:t>
          </a:r>
          <a:endParaRPr lang="zh-CN" altLang="en-US" sz="1000" b="0" kern="1200" cap="none" spc="0" dirty="0">
            <a:ln w="0"/>
            <a:solidFill>
              <a:schemeClr val="tx1"/>
            </a:solidFill>
            <a:effectLst>
              <a:outerShdw blurRad="38100" dist="19050" dir="2700000" algn="tl" rotWithShape="0">
                <a:schemeClr val="dk1">
                  <a:alpha val="40000"/>
                </a:schemeClr>
              </a:outerShdw>
            </a:effectLst>
          </a:endParaRPr>
        </a:p>
      </dsp:txBody>
      <dsp:txXfrm>
        <a:off x="119624" y="0"/>
        <a:ext cx="2704123" cy="229169"/>
      </dsp:txXfrm>
    </dsp:sp>
    <dsp:sp modelId="{9FFBC5A3-E951-4C0A-BC78-3F390C42C27D}">
      <dsp:nvSpPr>
        <dsp:cNvPr id="0" name=""/>
        <dsp:cNvSpPr/>
      </dsp:nvSpPr>
      <dsp:spPr>
        <a:xfrm>
          <a:off x="2645002" y="0"/>
          <a:ext cx="2933292" cy="229169"/>
        </a:xfrm>
        <a:prstGeom prst="chevron">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zh-CN" sz="1000" b="0" kern="1200" cap="none" spc="0" dirty="0">
              <a:ln w="0"/>
              <a:solidFill>
                <a:schemeClr val="tx1"/>
              </a:solidFill>
              <a:effectLst>
                <a:outerShdw blurRad="38100" dist="19050" dir="2700000" algn="tl" rotWithShape="0">
                  <a:schemeClr val="dk1">
                    <a:alpha val="40000"/>
                  </a:schemeClr>
                </a:outerShdw>
              </a:effectLst>
            </a:rPr>
            <a:t>1990~1999</a:t>
          </a:r>
          <a:endParaRPr lang="zh-CN" altLang="en-US" sz="1000" b="0" kern="1200" cap="none" spc="0" dirty="0">
            <a:ln w="0"/>
            <a:solidFill>
              <a:schemeClr val="tx1"/>
            </a:solidFill>
            <a:effectLst>
              <a:outerShdw blurRad="38100" dist="19050" dir="2700000" algn="tl" rotWithShape="0">
                <a:schemeClr val="dk1">
                  <a:alpha val="40000"/>
                </a:schemeClr>
              </a:outerShdw>
            </a:effectLst>
          </a:endParaRPr>
        </a:p>
      </dsp:txBody>
      <dsp:txXfrm>
        <a:off x="2759587" y="0"/>
        <a:ext cx="2704123" cy="229169"/>
      </dsp:txXfrm>
    </dsp:sp>
    <dsp:sp modelId="{D48915A7-079F-4C6D-845C-E6428138466D}">
      <dsp:nvSpPr>
        <dsp:cNvPr id="0" name=""/>
        <dsp:cNvSpPr/>
      </dsp:nvSpPr>
      <dsp:spPr>
        <a:xfrm>
          <a:off x="5284966" y="0"/>
          <a:ext cx="2933292" cy="229169"/>
        </a:xfrm>
        <a:prstGeom prst="chevron">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zh-CN" sz="1000" b="0" kern="1200" cap="none" spc="0" dirty="0">
              <a:ln w="0"/>
              <a:solidFill>
                <a:schemeClr val="tx1"/>
              </a:solidFill>
              <a:effectLst>
                <a:outerShdw blurRad="38100" dist="19050" dir="2700000" algn="tl" rotWithShape="0">
                  <a:schemeClr val="dk1">
                    <a:alpha val="40000"/>
                  </a:schemeClr>
                </a:outerShdw>
              </a:effectLst>
            </a:rPr>
            <a:t>2000~2009</a:t>
          </a:r>
          <a:endParaRPr lang="zh-CN" altLang="en-US" sz="1000" b="0" kern="1200" cap="none" spc="0" dirty="0">
            <a:ln w="0"/>
            <a:solidFill>
              <a:schemeClr val="tx1"/>
            </a:solidFill>
            <a:effectLst>
              <a:outerShdw blurRad="38100" dist="19050" dir="2700000" algn="tl" rotWithShape="0">
                <a:schemeClr val="dk1">
                  <a:alpha val="40000"/>
                </a:schemeClr>
              </a:outerShdw>
            </a:effectLst>
          </a:endParaRPr>
        </a:p>
      </dsp:txBody>
      <dsp:txXfrm>
        <a:off x="5399551" y="0"/>
        <a:ext cx="2704123" cy="229169"/>
      </dsp:txXfrm>
    </dsp:sp>
    <dsp:sp modelId="{E4EA80DA-44B9-432D-972E-F5F752AA31EF}">
      <dsp:nvSpPr>
        <dsp:cNvPr id="0" name=""/>
        <dsp:cNvSpPr/>
      </dsp:nvSpPr>
      <dsp:spPr>
        <a:xfrm>
          <a:off x="7924929" y="0"/>
          <a:ext cx="2933292" cy="229169"/>
        </a:xfrm>
        <a:prstGeom prst="chevron">
          <a:avLst/>
        </a:prstGeom>
        <a:solidFill>
          <a:schemeClr val="accent3">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altLang="zh-CN" sz="1000" b="0" kern="1200" cap="none" spc="0" dirty="0">
              <a:ln w="0"/>
              <a:solidFill>
                <a:schemeClr val="tx1"/>
              </a:solidFill>
              <a:effectLst>
                <a:outerShdw blurRad="38100" dist="19050" dir="2700000" algn="tl" rotWithShape="0">
                  <a:schemeClr val="dk1">
                    <a:alpha val="40000"/>
                  </a:schemeClr>
                </a:outerShdw>
              </a:effectLst>
            </a:rPr>
            <a:t>2010~2019</a:t>
          </a:r>
          <a:endParaRPr lang="zh-CN" altLang="en-US" sz="1000" b="0" kern="1200" cap="none" spc="0" dirty="0">
            <a:ln w="0"/>
            <a:solidFill>
              <a:schemeClr val="tx1"/>
            </a:solidFill>
            <a:effectLst>
              <a:outerShdw blurRad="38100" dist="19050" dir="2700000" algn="tl" rotWithShape="0">
                <a:schemeClr val="dk1">
                  <a:alpha val="40000"/>
                </a:schemeClr>
              </a:outerShdw>
            </a:effectLst>
          </a:endParaRPr>
        </a:p>
      </dsp:txBody>
      <dsp:txXfrm>
        <a:off x="8039514" y="0"/>
        <a:ext cx="2704123" cy="229169"/>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3EC0F2-1E65-4A4B-994D-F5B85E7EAA23}" type="datetimeFigureOut">
              <a:rPr lang="zh-CN" altLang="en-US" smtClean="0"/>
              <a:t>2020/7/29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1E15A1-278C-4D5D-84FC-403495A7B870}" type="slidenum">
              <a:rPr lang="zh-CN" altLang="en-US" smtClean="0"/>
              <a:t>‹#›</a:t>
            </a:fld>
            <a:endParaRPr lang="zh-CN" altLang="en-US"/>
          </a:p>
        </p:txBody>
      </p:sp>
    </p:spTree>
    <p:extLst>
      <p:ext uri="{BB962C8B-B14F-4D97-AF65-F5344CB8AC3E}">
        <p14:creationId xmlns:p14="http://schemas.microsoft.com/office/powerpoint/2010/main" val="214951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学习经历</a:t>
            </a:r>
          </a:p>
          <a:p>
            <a:r>
              <a:rPr lang="en-US" altLang="zh-CN" dirty="0"/>
              <a:t>2010-2014</a:t>
            </a:r>
            <a:r>
              <a:rPr lang="zh-CN" altLang="en-US" dirty="0"/>
              <a:t>，北航可靠性与系统工程学院（本科）</a:t>
            </a:r>
          </a:p>
          <a:p>
            <a:r>
              <a:rPr lang="en-US" altLang="zh-CN" dirty="0"/>
              <a:t>2014-2016</a:t>
            </a:r>
            <a:r>
              <a:rPr lang="zh-CN" altLang="en-US" dirty="0"/>
              <a:t>，北航软件学院（硕士生）</a:t>
            </a:r>
          </a:p>
          <a:p>
            <a:r>
              <a:rPr lang="en-US" altLang="zh-CN" dirty="0"/>
              <a:t>2016  </a:t>
            </a:r>
            <a:r>
              <a:rPr lang="zh-CN" altLang="en-US" dirty="0"/>
              <a:t>至今，北航计算机学院（博士生，硕转博）</a:t>
            </a:r>
          </a:p>
          <a:p>
            <a:r>
              <a:rPr lang="zh-CN" altLang="en-US" dirty="0"/>
              <a:t>研究生期间工作</a:t>
            </a:r>
          </a:p>
          <a:p>
            <a:r>
              <a:rPr lang="en-US" altLang="zh-CN" dirty="0"/>
              <a:t>2015</a:t>
            </a:r>
            <a:r>
              <a:rPr lang="zh-CN" altLang="en-US" dirty="0"/>
              <a:t>：与安贞医院研究院合作，儿童肠道菌群与肥胖关系研究</a:t>
            </a:r>
          </a:p>
          <a:p>
            <a:r>
              <a:rPr lang="zh-CN" altLang="en-US" dirty="0"/>
              <a:t>承担部分数据处理、分析挖掘、数据可视化工作</a:t>
            </a:r>
          </a:p>
          <a:p>
            <a:r>
              <a:rPr lang="en-US" altLang="zh-CN" dirty="0"/>
              <a:t>2016</a:t>
            </a:r>
            <a:r>
              <a:rPr lang="zh-CN" altLang="en-US" dirty="0"/>
              <a:t>至今：时态图数据管理系统：设计、实现</a:t>
            </a:r>
          </a:p>
          <a:p>
            <a:endParaRPr lang="zh-CN" altLang="en-US" dirty="0"/>
          </a:p>
        </p:txBody>
      </p:sp>
      <p:sp>
        <p:nvSpPr>
          <p:cNvPr id="4" name="灯片编号占位符 3"/>
          <p:cNvSpPr>
            <a:spLocks noGrp="1"/>
          </p:cNvSpPr>
          <p:nvPr>
            <p:ph type="sldNum" sz="quarter" idx="5"/>
          </p:nvPr>
        </p:nvSpPr>
        <p:spPr/>
        <p:txBody>
          <a:bodyPr/>
          <a:lstStyle/>
          <a:p>
            <a:fld id="{601E15A1-278C-4D5D-84FC-403495A7B870}" type="slidenum">
              <a:rPr lang="zh-CN" altLang="en-US" smtClean="0"/>
              <a:t>1</a:t>
            </a:fld>
            <a:endParaRPr lang="zh-CN" altLang="en-US"/>
          </a:p>
        </p:txBody>
      </p:sp>
    </p:spTree>
    <p:extLst>
      <p:ext uri="{BB962C8B-B14F-4D97-AF65-F5344CB8AC3E}">
        <p14:creationId xmlns:p14="http://schemas.microsoft.com/office/powerpoint/2010/main" val="3852225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zh-CN" altLang="en-US" dirty="0"/>
              <a:t>红色只是表明了</a:t>
            </a:r>
            <a:r>
              <a:rPr lang="en-US" altLang="zh-CN" dirty="0"/>
              <a:t>highlight</a:t>
            </a:r>
            <a:r>
              <a:rPr lang="zh-CN" altLang="en-US" dirty="0"/>
              <a:t>，但是还有很多工作如事务、日志、故障恢复、锁等属于并非亮点但必须做好的。</a:t>
            </a:r>
            <a:endParaRPr lang="en-US" altLang="zh-CN" dirty="0"/>
          </a:p>
          <a:p>
            <a:pPr>
              <a:lnSpc>
                <a:spcPct val="120000"/>
              </a:lnSpc>
            </a:pPr>
            <a:endParaRPr lang="en-US" altLang="zh-CN" dirty="0"/>
          </a:p>
          <a:p>
            <a:pPr>
              <a:lnSpc>
                <a:spcPct val="120000"/>
              </a:lnSpc>
            </a:pPr>
            <a:r>
              <a:rPr lang="zh-CN" altLang="en-US" dirty="0"/>
              <a:t>我的工作主要集中在索引和语言上，但是重写之前的系统让我花费了很长的时间。</a:t>
            </a:r>
          </a:p>
        </p:txBody>
      </p:sp>
      <p:sp>
        <p:nvSpPr>
          <p:cNvPr id="4" name="灯片编号占位符 3"/>
          <p:cNvSpPr>
            <a:spLocks noGrp="1"/>
          </p:cNvSpPr>
          <p:nvPr>
            <p:ph type="sldNum" sz="quarter" idx="5"/>
          </p:nvPr>
        </p:nvSpPr>
        <p:spPr/>
        <p:txBody>
          <a:bodyPr/>
          <a:lstStyle/>
          <a:p>
            <a:fld id="{A0BB15FF-D466-4D12-8050-D982E607D506}" type="slidenum">
              <a:rPr lang="zh-CN" altLang="en-US" smtClean="0"/>
              <a:t>10</a:t>
            </a:fld>
            <a:endParaRPr lang="zh-CN" altLang="en-US"/>
          </a:p>
        </p:txBody>
      </p:sp>
    </p:spTree>
    <p:extLst>
      <p:ext uri="{BB962C8B-B14F-4D97-AF65-F5344CB8AC3E}">
        <p14:creationId xmlns:p14="http://schemas.microsoft.com/office/powerpoint/2010/main" val="32774072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01E15A1-278C-4D5D-84FC-403495A7B870}" type="slidenum">
              <a:rPr lang="zh-CN" altLang="en-US" smtClean="0"/>
              <a:t>12</a:t>
            </a:fld>
            <a:endParaRPr lang="zh-CN" altLang="en-US"/>
          </a:p>
        </p:txBody>
      </p:sp>
    </p:spTree>
    <p:extLst>
      <p:ext uri="{BB962C8B-B14F-4D97-AF65-F5344CB8AC3E}">
        <p14:creationId xmlns:p14="http://schemas.microsoft.com/office/powerpoint/2010/main" val="476105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en-US" altLang="zh-CN" dirty="0"/>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16</a:t>
            </a:fld>
            <a:endParaRPr lang="zh-CN" altLang="en-US"/>
          </a:p>
        </p:txBody>
      </p:sp>
    </p:spTree>
    <p:extLst>
      <p:ext uri="{BB962C8B-B14F-4D97-AF65-F5344CB8AC3E}">
        <p14:creationId xmlns:p14="http://schemas.microsoft.com/office/powerpoint/2010/main" val="30812544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sv-SE" altLang="zh-CN" sz="1200" b="0" i="0" kern="1200" dirty="0">
                <a:solidFill>
                  <a:schemeClr val="tx1"/>
                </a:solidFill>
                <a:effectLst/>
                <a:latin typeface="+mn-lt"/>
                <a:ea typeface="+mn-ea"/>
                <a:cs typeface="+mn-cs"/>
              </a:rPr>
              <a:t>Neo4j</a:t>
            </a:r>
            <a:r>
              <a:rPr lang="zh-CN" altLang="en-US" sz="1200" b="0" i="0" kern="1200" dirty="0">
                <a:solidFill>
                  <a:schemeClr val="tx1"/>
                </a:solidFill>
                <a:effectLst/>
                <a:latin typeface="+mn-lt"/>
                <a:ea typeface="+mn-ea"/>
                <a:cs typeface="+mn-cs"/>
              </a:rPr>
              <a:t>的架构见：</a:t>
            </a:r>
            <a:r>
              <a:rPr lang="sv-SE" altLang="zh-CN" sz="1200" b="0" i="0" kern="1200" dirty="0">
                <a:solidFill>
                  <a:schemeClr val="tx1"/>
                </a:solidFill>
                <a:effectLst/>
                <a:latin typeface="+mn-lt"/>
                <a:ea typeface="+mn-ea"/>
                <a:cs typeface="+mn-cs"/>
              </a:rPr>
              <a:t>Tobias </a:t>
            </a:r>
            <a:r>
              <a:rPr lang="sv-SE" altLang="zh-CN" sz="1200" b="1" i="0" kern="1200" dirty="0">
                <a:solidFill>
                  <a:schemeClr val="tx1"/>
                </a:solidFill>
                <a:effectLst/>
                <a:latin typeface="+mn-lt"/>
                <a:ea typeface="+mn-ea"/>
                <a:cs typeface="+mn-cs"/>
              </a:rPr>
              <a:t>Lindaaker</a:t>
            </a:r>
            <a:r>
              <a:rPr lang="sv-SE" altLang="zh-CN" sz="1200" b="0" i="0" kern="1200" dirty="0">
                <a:solidFill>
                  <a:schemeClr val="tx1"/>
                </a:solidFill>
                <a:effectLst/>
                <a:latin typeface="+mn-lt"/>
                <a:ea typeface="+mn-ea"/>
                <a:cs typeface="+mn-cs"/>
              </a:rPr>
              <a:t>@Neo Technology. </a:t>
            </a:r>
            <a:r>
              <a:rPr lang="en-US" altLang="zh-CN" u="sng" dirty="0"/>
              <a:t>An overview of Neo4j Internals</a:t>
            </a:r>
            <a:r>
              <a:rPr lang="en-US" altLang="zh-CN" dirty="0"/>
              <a:t> (PPT). 2012-05</a:t>
            </a:r>
          </a:p>
          <a:p>
            <a:endParaRPr lang="en-US" altLang="zh-CN" dirty="0"/>
          </a:p>
          <a:p>
            <a:r>
              <a:rPr lang="zh-CN" altLang="en-US" dirty="0"/>
              <a:t>用户可以通过两种方式使用</a:t>
            </a:r>
            <a:r>
              <a:rPr lang="en-US" altLang="zh-CN" dirty="0"/>
              <a:t>TGraph</a:t>
            </a:r>
            <a:r>
              <a:rPr lang="zh-CN" altLang="en-US" dirty="0"/>
              <a:t>系统来管理时态图数据，一种是直接使用</a:t>
            </a:r>
            <a:r>
              <a:rPr lang="en-US" altLang="zh-CN" dirty="0"/>
              <a:t>TGraph</a:t>
            </a:r>
            <a:r>
              <a:rPr lang="zh-CN" altLang="en-US" dirty="0"/>
              <a:t>的核心</a:t>
            </a:r>
            <a:r>
              <a:rPr lang="en-US" altLang="zh-CN" dirty="0"/>
              <a:t>API</a:t>
            </a:r>
            <a:r>
              <a:rPr lang="zh-CN" altLang="en-US" dirty="0"/>
              <a:t>，另一种是通过</a:t>
            </a:r>
            <a:r>
              <a:rPr lang="en-US" altLang="zh-CN" dirty="0"/>
              <a:t>TCypher</a:t>
            </a:r>
            <a:r>
              <a:rPr lang="zh-CN" altLang="en-US" dirty="0"/>
              <a:t>语言。</a:t>
            </a:r>
            <a:endParaRPr lang="en-US" altLang="zh-CN" dirty="0"/>
          </a:p>
          <a:p>
            <a:endParaRPr lang="en-US" altLang="zh-CN" dirty="0"/>
          </a:p>
          <a:p>
            <a:r>
              <a:rPr lang="en-US" altLang="zh-CN" dirty="0"/>
              <a:t>TCypher</a:t>
            </a:r>
            <a:r>
              <a:rPr lang="zh-CN" altLang="en-US" dirty="0"/>
              <a:t>提供了函数库来帮助用户简化复杂的查询，同时用户也可以自定义函数（通过编写</a:t>
            </a:r>
            <a:r>
              <a:rPr lang="en-US" altLang="zh-CN" dirty="0"/>
              <a:t>Java</a:t>
            </a:r>
            <a:r>
              <a:rPr lang="zh-CN" altLang="en-US" dirty="0"/>
              <a:t>类）来扩展现有的</a:t>
            </a:r>
            <a:r>
              <a:rPr lang="en-US" altLang="zh-CN" dirty="0"/>
              <a:t>TCypher</a:t>
            </a:r>
            <a:r>
              <a:rPr lang="zh-CN" altLang="en-US" dirty="0"/>
              <a:t>函数库。</a:t>
            </a:r>
            <a:endParaRPr lang="en-US" altLang="zh-CN" dirty="0"/>
          </a:p>
          <a:p>
            <a:r>
              <a:rPr lang="en-US" altLang="zh-CN" dirty="0"/>
              <a:t>TCypher</a:t>
            </a:r>
            <a:r>
              <a:rPr lang="zh-CN" altLang="en-US" dirty="0"/>
              <a:t>在执行时会调用核心</a:t>
            </a:r>
            <a:r>
              <a:rPr lang="en-US" altLang="zh-CN" dirty="0"/>
              <a:t>API</a:t>
            </a:r>
            <a:r>
              <a:rPr lang="zh-CN" altLang="en-US" dirty="0"/>
              <a:t>来完成相关的操作。</a:t>
            </a:r>
            <a:endParaRPr lang="en-US" altLang="zh-CN" dirty="0"/>
          </a:p>
          <a:p>
            <a:endParaRPr lang="en-US" altLang="zh-CN" dirty="0"/>
          </a:p>
          <a:p>
            <a:r>
              <a:rPr lang="zh-CN" altLang="en-US" dirty="0"/>
              <a:t>核心</a:t>
            </a:r>
            <a:r>
              <a:rPr lang="en-US" altLang="zh-CN" dirty="0"/>
              <a:t>API</a:t>
            </a:r>
            <a:r>
              <a:rPr lang="zh-CN" altLang="en-US" dirty="0"/>
              <a:t>是一组</a:t>
            </a:r>
            <a:r>
              <a:rPr lang="en-US" altLang="zh-CN" dirty="0"/>
              <a:t>Java</a:t>
            </a:r>
            <a:r>
              <a:rPr lang="zh-CN" altLang="en-US" dirty="0"/>
              <a:t>类。提供了事务操作，基本的时态图读写操作，及建立</a:t>
            </a:r>
            <a:r>
              <a:rPr lang="en-US" altLang="zh-CN" dirty="0"/>
              <a:t>/</a:t>
            </a:r>
            <a:r>
              <a:rPr lang="zh-CN" altLang="en-US" dirty="0"/>
              <a:t>删除索引操作。</a:t>
            </a:r>
            <a:endParaRPr lang="en-US" altLang="zh-CN" dirty="0"/>
          </a:p>
          <a:p>
            <a:endParaRPr lang="en-US" altLang="zh-CN" dirty="0"/>
          </a:p>
          <a:p>
            <a:r>
              <a:rPr lang="zh-CN" altLang="en-US" dirty="0"/>
              <a:t>对时态图的所有操作都必须在事务内进行。系统采用</a:t>
            </a:r>
            <a:r>
              <a:rPr lang="en-US" altLang="zh-CN" dirty="0"/>
              <a:t>redo</a:t>
            </a:r>
            <a:r>
              <a:rPr lang="zh-CN" altLang="en-US" dirty="0"/>
              <a:t>日志，更新存储和索引前会先写入日志。</a:t>
            </a:r>
            <a:endParaRPr lang="en-US" altLang="zh-CN" dirty="0"/>
          </a:p>
          <a:p>
            <a:endParaRPr lang="en-US" altLang="zh-CN" dirty="0"/>
          </a:p>
          <a:p>
            <a:r>
              <a:rPr lang="zh-CN" altLang="en-US" dirty="0"/>
              <a:t>存储系统包括图拓扑机构存储、静态属性存储和时态属性存储三个部分。</a:t>
            </a:r>
            <a:endParaRPr lang="en-US" altLang="zh-CN" dirty="0"/>
          </a:p>
          <a:p>
            <a:endParaRPr lang="en-US" altLang="zh-CN" dirty="0"/>
          </a:p>
          <a:p>
            <a:r>
              <a:rPr lang="zh-CN" altLang="en-US" dirty="0"/>
              <a:t>目前支持静态属性索引及时态属性索引。</a:t>
            </a:r>
            <a:endParaRPr lang="en-US" altLang="zh-CN" dirty="0"/>
          </a:p>
          <a:p>
            <a:endParaRPr lang="en-US" altLang="zh-CN" dirty="0"/>
          </a:p>
          <a:p>
            <a:r>
              <a:rPr lang="zh-CN" altLang="en-US" dirty="0"/>
              <a:t>选择</a:t>
            </a:r>
            <a:r>
              <a:rPr lang="en-US" altLang="zh-CN" dirty="0"/>
              <a:t>Neo4j</a:t>
            </a:r>
            <a:r>
              <a:rPr lang="zh-CN" altLang="en-US" dirty="0"/>
              <a:t>作为基础主要考虑到其支持事务、</a:t>
            </a:r>
            <a:r>
              <a:rPr lang="en-US" altLang="zh-CN" dirty="0"/>
              <a:t>Native Graph</a:t>
            </a:r>
            <a:r>
              <a:rPr lang="zh-CN" altLang="en-US" dirty="0"/>
              <a:t>存储、有较成熟的查询语言等原因，同时可以更好的利用</a:t>
            </a:r>
            <a:r>
              <a:rPr lang="en-US" altLang="zh-CN" dirty="0"/>
              <a:t>Neo4j</a:t>
            </a:r>
            <a:r>
              <a:rPr lang="zh-CN" altLang="en-US" dirty="0"/>
              <a:t>生态系统。</a:t>
            </a:r>
            <a:endParaRPr lang="en-US" altLang="zh-CN" dirty="0"/>
          </a:p>
        </p:txBody>
      </p:sp>
      <p:sp>
        <p:nvSpPr>
          <p:cNvPr id="4" name="灯片编号占位符 3"/>
          <p:cNvSpPr>
            <a:spLocks noGrp="1"/>
          </p:cNvSpPr>
          <p:nvPr>
            <p:ph type="sldNum" sz="quarter" idx="5"/>
          </p:nvPr>
        </p:nvSpPr>
        <p:spPr/>
        <p:txBody>
          <a:bodyPr/>
          <a:lstStyle/>
          <a:p>
            <a:fld id="{A0BB15FF-D466-4D12-8050-D982E607D506}" type="slidenum">
              <a:rPr lang="zh-CN" altLang="en-US" smtClean="0"/>
              <a:t>17</a:t>
            </a:fld>
            <a:endParaRPr lang="zh-CN" altLang="en-US"/>
          </a:p>
        </p:txBody>
      </p:sp>
    </p:spTree>
    <p:extLst>
      <p:ext uri="{BB962C8B-B14F-4D97-AF65-F5344CB8AC3E}">
        <p14:creationId xmlns:p14="http://schemas.microsoft.com/office/powerpoint/2010/main" val="33223963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01E15A1-278C-4D5D-84FC-403495A7B870}" type="slidenum">
              <a:rPr lang="zh-CN" altLang="en-US" smtClean="0"/>
              <a:t>19</a:t>
            </a:fld>
            <a:endParaRPr lang="zh-CN" altLang="en-US"/>
          </a:p>
        </p:txBody>
      </p:sp>
    </p:spTree>
    <p:extLst>
      <p:ext uri="{BB962C8B-B14F-4D97-AF65-F5344CB8AC3E}">
        <p14:creationId xmlns:p14="http://schemas.microsoft.com/office/powerpoint/2010/main" val="4761056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从上世纪</a:t>
            </a:r>
            <a:r>
              <a:rPr lang="en-US" altLang="zh-CN" dirty="0"/>
              <a:t>80</a:t>
            </a:r>
            <a:r>
              <a:rPr lang="zh-CN" altLang="en-US" dirty="0"/>
              <a:t>年代末人们就开始研究如何给关系数据库加入时态方面的支持。这一波研究热度一直持续到</a:t>
            </a:r>
            <a:r>
              <a:rPr lang="en-US" altLang="zh-CN" dirty="0"/>
              <a:t>90</a:t>
            </a:r>
            <a:r>
              <a:rPr lang="zh-CN" altLang="en-US" dirty="0"/>
              <a:t>年代末，相关成果中部分较成熟的出现在</a:t>
            </a:r>
            <a:r>
              <a:rPr lang="en-US" altLang="zh-CN" dirty="0"/>
              <a:t>SQL:2011</a:t>
            </a:r>
            <a:r>
              <a:rPr lang="zh-CN" altLang="en-US" dirty="0"/>
              <a:t>标准中，目前主流的关系数据库已有不同程度的支持（</a:t>
            </a:r>
            <a:r>
              <a:rPr lang="en-US" altLang="zh-CN" dirty="0" err="1"/>
              <a:t>SQLServer</a:t>
            </a:r>
            <a:r>
              <a:rPr lang="zh-CN" altLang="en-US" dirty="0"/>
              <a:t>、</a:t>
            </a:r>
            <a:r>
              <a:rPr lang="en-US" altLang="zh-CN" dirty="0"/>
              <a:t>Oracle</a:t>
            </a:r>
            <a:r>
              <a:rPr lang="zh-CN" altLang="en-US" dirty="0"/>
              <a:t>支持、</a:t>
            </a:r>
            <a:r>
              <a:rPr lang="en-US" altLang="zh-CN" dirty="0"/>
              <a:t>PostgreSQL</a:t>
            </a:r>
            <a:r>
              <a:rPr lang="zh-CN" altLang="en-US" dirty="0"/>
              <a:t>通过插件支持，</a:t>
            </a:r>
            <a:r>
              <a:rPr lang="en-US" altLang="zh-CN" dirty="0"/>
              <a:t>MySQL</a:t>
            </a:r>
            <a:r>
              <a:rPr lang="zh-CN" altLang="en-US" dirty="0"/>
              <a:t>不支持，</a:t>
            </a:r>
            <a:r>
              <a:rPr lang="en-US" altLang="zh-CN" dirty="0"/>
              <a:t>MariaDB</a:t>
            </a:r>
            <a:r>
              <a:rPr lang="zh-CN" altLang="en-US" dirty="0"/>
              <a:t>支持，且是唯一一个支持</a:t>
            </a:r>
            <a:r>
              <a:rPr lang="en-US" altLang="zh-CN" dirty="0"/>
              <a:t>application time</a:t>
            </a:r>
            <a:r>
              <a:rPr lang="zh-CN" altLang="en-US" dirty="0"/>
              <a:t>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dirty="0"/>
              <a:t>通过数据冗余和索引可在某些查询上接近</a:t>
            </a:r>
            <a:r>
              <a:rPr lang="en-US" altLang="zh-CN" dirty="0"/>
              <a:t>Native</a:t>
            </a:r>
            <a:r>
              <a:rPr lang="zh-CN" altLang="en-US" dirty="0"/>
              <a:t>图数据库性能</a:t>
            </a:r>
            <a:endParaRPr lang="en-US" altLang="zh-CN" dirty="0"/>
          </a:p>
          <a:p>
            <a:endParaRPr lang="zh-CN" altLang="en-US" dirty="0"/>
          </a:p>
          <a:p>
            <a:r>
              <a:rPr lang="zh-CN" altLang="en-US" dirty="0"/>
              <a:t>如果没有合适的时态图系统，可以作为</a:t>
            </a:r>
            <a:r>
              <a:rPr lang="en-US" altLang="zh-CN" dirty="0"/>
              <a:t>alternative</a:t>
            </a:r>
          </a:p>
          <a:p>
            <a:endParaRPr lang="zh-CN" altLang="en-US" dirty="0"/>
          </a:p>
        </p:txBody>
      </p:sp>
      <p:sp>
        <p:nvSpPr>
          <p:cNvPr id="4" name="灯片编号占位符 3"/>
          <p:cNvSpPr>
            <a:spLocks noGrp="1"/>
          </p:cNvSpPr>
          <p:nvPr>
            <p:ph type="sldNum" sz="quarter" idx="5"/>
          </p:nvPr>
        </p:nvSpPr>
        <p:spPr/>
        <p:txBody>
          <a:bodyPr/>
          <a:lstStyle/>
          <a:p>
            <a:fld id="{A0BB15FF-D466-4D12-8050-D982E607D506}" type="slidenum">
              <a:rPr lang="zh-CN" altLang="en-US" smtClean="0"/>
              <a:t>20</a:t>
            </a:fld>
            <a:endParaRPr lang="zh-CN" altLang="en-US"/>
          </a:p>
        </p:txBody>
      </p:sp>
    </p:spTree>
    <p:extLst>
      <p:ext uri="{BB962C8B-B14F-4D97-AF65-F5344CB8AC3E}">
        <p14:creationId xmlns:p14="http://schemas.microsoft.com/office/powerpoint/2010/main" val="1216596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从上世纪</a:t>
            </a:r>
            <a:r>
              <a:rPr lang="en-US" altLang="zh-CN" dirty="0"/>
              <a:t>80</a:t>
            </a:r>
            <a:r>
              <a:rPr lang="zh-CN" altLang="en-US" dirty="0"/>
              <a:t>年代末人们就开始研究如何给关系数据库加入时态方面的支持。这一波研究热度一直持续到</a:t>
            </a:r>
            <a:r>
              <a:rPr lang="en-US" altLang="zh-CN" dirty="0"/>
              <a:t>90</a:t>
            </a:r>
            <a:r>
              <a:rPr lang="zh-CN" altLang="en-US" dirty="0"/>
              <a:t>年代末，相关成果中部分较成熟的出现在</a:t>
            </a:r>
            <a:r>
              <a:rPr lang="en-US" altLang="zh-CN" dirty="0"/>
              <a:t>SQL:2011</a:t>
            </a:r>
            <a:r>
              <a:rPr lang="zh-CN" altLang="en-US" dirty="0"/>
              <a:t>标准中，目前主流的关系数据库已有不同程度的支持（</a:t>
            </a:r>
            <a:r>
              <a:rPr lang="en-US" altLang="zh-CN" dirty="0" err="1"/>
              <a:t>SQLServer</a:t>
            </a:r>
            <a:r>
              <a:rPr lang="zh-CN" altLang="en-US" dirty="0"/>
              <a:t>、</a:t>
            </a:r>
            <a:r>
              <a:rPr lang="en-US" altLang="zh-CN" dirty="0"/>
              <a:t>Oracle</a:t>
            </a:r>
            <a:r>
              <a:rPr lang="zh-CN" altLang="en-US" dirty="0"/>
              <a:t>支持、</a:t>
            </a:r>
            <a:r>
              <a:rPr lang="en-US" altLang="zh-CN" dirty="0"/>
              <a:t>PostgreSQL</a:t>
            </a:r>
            <a:r>
              <a:rPr lang="zh-CN" altLang="en-US" dirty="0"/>
              <a:t>通过插件支持，</a:t>
            </a:r>
            <a:r>
              <a:rPr lang="en-US" altLang="zh-CN" dirty="0"/>
              <a:t>MySQL</a:t>
            </a:r>
            <a:r>
              <a:rPr lang="zh-CN" altLang="en-US" dirty="0"/>
              <a:t>不支持，</a:t>
            </a:r>
            <a:r>
              <a:rPr lang="en-US" altLang="zh-CN" dirty="0"/>
              <a:t>MariaDB</a:t>
            </a:r>
            <a:r>
              <a:rPr lang="zh-CN" altLang="en-US" dirty="0"/>
              <a:t>支持，且是唯一一个支持</a:t>
            </a:r>
            <a:r>
              <a:rPr lang="en-US" altLang="zh-CN" dirty="0"/>
              <a:t>application time</a:t>
            </a:r>
            <a:r>
              <a:rPr lang="zh-CN" altLang="en-US" dirty="0"/>
              <a:t>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dirty="0"/>
              <a:t>通过数据冗余和索引可在某些查询上接近</a:t>
            </a:r>
            <a:r>
              <a:rPr lang="en-US" altLang="zh-CN" dirty="0"/>
              <a:t>Native</a:t>
            </a:r>
            <a:r>
              <a:rPr lang="zh-CN" altLang="en-US" dirty="0"/>
              <a:t>图数据库性能</a:t>
            </a:r>
            <a:endParaRPr lang="en-US" altLang="zh-CN" dirty="0"/>
          </a:p>
          <a:p>
            <a:endParaRPr lang="zh-CN" altLang="en-US" dirty="0"/>
          </a:p>
          <a:p>
            <a:r>
              <a:rPr lang="zh-CN" altLang="en-US" dirty="0"/>
              <a:t>如果没有合适的时态图系统，可以作为</a:t>
            </a:r>
            <a:r>
              <a:rPr lang="en-US" altLang="zh-CN" dirty="0"/>
              <a:t>alternative</a:t>
            </a:r>
          </a:p>
          <a:p>
            <a:endParaRPr lang="zh-CN" altLang="en-US" dirty="0"/>
          </a:p>
        </p:txBody>
      </p:sp>
      <p:sp>
        <p:nvSpPr>
          <p:cNvPr id="4" name="灯片编号占位符 3"/>
          <p:cNvSpPr>
            <a:spLocks noGrp="1"/>
          </p:cNvSpPr>
          <p:nvPr>
            <p:ph type="sldNum" sz="quarter" idx="5"/>
          </p:nvPr>
        </p:nvSpPr>
        <p:spPr/>
        <p:txBody>
          <a:bodyPr/>
          <a:lstStyle/>
          <a:p>
            <a:fld id="{A0BB15FF-D466-4D12-8050-D982E607D506}" type="slidenum">
              <a:rPr lang="zh-CN" altLang="en-US" smtClean="0"/>
              <a:t>21</a:t>
            </a:fld>
            <a:endParaRPr lang="zh-CN" altLang="en-US"/>
          </a:p>
        </p:txBody>
      </p:sp>
    </p:spTree>
    <p:extLst>
      <p:ext uri="{BB962C8B-B14F-4D97-AF65-F5344CB8AC3E}">
        <p14:creationId xmlns:p14="http://schemas.microsoft.com/office/powerpoint/2010/main" val="12165964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TGraph</a:t>
            </a:r>
            <a:r>
              <a:rPr lang="zh-CN" altLang="en-US" dirty="0"/>
              <a:t>通过定制存储系统使得：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检索一条道路某时刻的属性值：</a:t>
            </a:r>
            <a:r>
              <a:rPr lang="en-US" altLang="zh-CN" dirty="0"/>
              <a:t>O(Log(N*T))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检索一条时态路径：</a:t>
            </a:r>
            <a:r>
              <a:rPr lang="en-US" altLang="zh-CN" dirty="0"/>
              <a:t>O(K</a:t>
            </a:r>
            <a:r>
              <a:rPr lang="zh-CN" altLang="en-US" dirty="0"/>
              <a:t>*</a:t>
            </a:r>
            <a:r>
              <a:rPr lang="en-US" altLang="zh-CN" dirty="0"/>
              <a:t>C</a:t>
            </a:r>
            <a:r>
              <a:rPr lang="zh-CN" altLang="en-US" dirty="0"/>
              <a:t>*</a:t>
            </a:r>
            <a:r>
              <a:rPr lang="en-US" altLang="zh-CN" dirty="0"/>
              <a:t>Log(N</a:t>
            </a:r>
            <a:r>
              <a:rPr lang="zh-CN" altLang="en-US" dirty="0"/>
              <a:t>*</a:t>
            </a:r>
            <a:r>
              <a:rPr lang="en-US" altLang="zh-CN" dirty="0"/>
              <a:t>T))</a:t>
            </a:r>
          </a:p>
          <a:p>
            <a:endParaRPr lang="zh-CN" altLang="en-US" dirty="0"/>
          </a:p>
        </p:txBody>
      </p:sp>
      <p:sp>
        <p:nvSpPr>
          <p:cNvPr id="4" name="灯片编号占位符 3"/>
          <p:cNvSpPr>
            <a:spLocks noGrp="1"/>
          </p:cNvSpPr>
          <p:nvPr>
            <p:ph type="sldNum" sz="quarter" idx="5"/>
          </p:nvPr>
        </p:nvSpPr>
        <p:spPr/>
        <p:txBody>
          <a:bodyPr/>
          <a:lstStyle/>
          <a:p>
            <a:fld id="{A0BB15FF-D466-4D12-8050-D982E607D506}" type="slidenum">
              <a:rPr lang="zh-CN" altLang="en-US" smtClean="0"/>
              <a:t>22</a:t>
            </a:fld>
            <a:endParaRPr lang="zh-CN" altLang="en-US"/>
          </a:p>
        </p:txBody>
      </p:sp>
    </p:spTree>
    <p:extLst>
      <p:ext uri="{BB962C8B-B14F-4D97-AF65-F5344CB8AC3E}">
        <p14:creationId xmlns:p14="http://schemas.microsoft.com/office/powerpoint/2010/main" val="2680587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TGraph</a:t>
            </a:r>
            <a:r>
              <a:rPr lang="zh-CN" altLang="en-US" dirty="0"/>
              <a:t>通过定制存储系统使得：</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检索一条道路某时刻的属性值：</a:t>
            </a:r>
            <a:r>
              <a:rPr lang="en-US" altLang="zh-CN" dirty="0"/>
              <a:t>O(Log(N*T))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检索一条时态路径：</a:t>
            </a:r>
            <a:r>
              <a:rPr lang="en-US" altLang="zh-CN" dirty="0"/>
              <a:t>O(K</a:t>
            </a:r>
            <a:r>
              <a:rPr lang="zh-CN" altLang="en-US" dirty="0"/>
              <a:t>*</a:t>
            </a:r>
            <a:r>
              <a:rPr lang="en-US" altLang="zh-CN" dirty="0"/>
              <a:t>C</a:t>
            </a:r>
            <a:r>
              <a:rPr lang="zh-CN" altLang="en-US" dirty="0"/>
              <a:t>*</a:t>
            </a:r>
            <a:r>
              <a:rPr lang="en-US" altLang="zh-CN" dirty="0"/>
              <a:t>Log(N</a:t>
            </a:r>
            <a:r>
              <a:rPr lang="zh-CN" altLang="en-US" dirty="0"/>
              <a:t>*</a:t>
            </a:r>
            <a:r>
              <a:rPr lang="en-US" altLang="zh-CN" dirty="0"/>
              <a:t>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由于</a:t>
            </a:r>
            <a:r>
              <a:rPr lang="en-US" altLang="zh-CN" sz="1200" dirty="0"/>
              <a:t>T</a:t>
            </a:r>
            <a:r>
              <a:rPr lang="zh-CN" altLang="en-US" sz="1200" dirty="0"/>
              <a:t>通常很大，最终的图中有大量点</a:t>
            </a:r>
            <a:r>
              <a:rPr lang="en-US" altLang="zh-CN" sz="1200" dirty="0"/>
              <a:t>/</a:t>
            </a:r>
            <a:r>
              <a:rPr lang="zh-CN" altLang="en-US" sz="1200" dirty="0"/>
              <a:t>边</a:t>
            </a:r>
            <a:endParaRPr lang="en-US" altLang="zh-CN" sz="1200" dirty="0"/>
          </a:p>
          <a:p>
            <a:endParaRPr lang="zh-CN" altLang="en-US" dirty="0"/>
          </a:p>
        </p:txBody>
      </p:sp>
      <p:sp>
        <p:nvSpPr>
          <p:cNvPr id="4" name="灯片编号占位符 3"/>
          <p:cNvSpPr>
            <a:spLocks noGrp="1"/>
          </p:cNvSpPr>
          <p:nvPr>
            <p:ph type="sldNum" sz="quarter" idx="5"/>
          </p:nvPr>
        </p:nvSpPr>
        <p:spPr/>
        <p:txBody>
          <a:bodyPr/>
          <a:lstStyle/>
          <a:p>
            <a:fld id="{A0BB15FF-D466-4D12-8050-D982E607D506}" type="slidenum">
              <a:rPr lang="zh-CN" altLang="en-US" smtClean="0"/>
              <a:t>23</a:t>
            </a:fld>
            <a:endParaRPr lang="zh-CN" altLang="en-US"/>
          </a:p>
        </p:txBody>
      </p:sp>
    </p:spTree>
    <p:extLst>
      <p:ext uri="{BB962C8B-B14F-4D97-AF65-F5344CB8AC3E}">
        <p14:creationId xmlns:p14="http://schemas.microsoft.com/office/powerpoint/2010/main" val="268058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CN" dirty="0"/>
              <a:t>edge stream</a:t>
            </a:r>
            <a:r>
              <a:rPr lang="zh-CN" altLang="en-US" dirty="0"/>
              <a:t>可以看做是</a:t>
            </a:r>
            <a:r>
              <a:rPr lang="en-US" altLang="zh-CN" dirty="0"/>
              <a:t>Event Log</a:t>
            </a:r>
            <a:r>
              <a:rPr lang="zh-CN" altLang="en-US" dirty="0"/>
              <a:t>的一种特例，更多的用于理论分析。</a:t>
            </a:r>
            <a:endParaRPr lang="en-US" altLang="zh-CN" dirty="0"/>
          </a:p>
          <a:p>
            <a:r>
              <a:rPr lang="en-US" altLang="zh-CN" dirty="0"/>
              <a:t>temporal value</a:t>
            </a:r>
            <a:r>
              <a:rPr lang="zh-CN" altLang="en-US" dirty="0"/>
              <a:t>可以被看做是时态关系，但是只支持有限的几种操作。</a:t>
            </a:r>
            <a:endParaRPr lang="en-US" altLang="zh-CN" dirty="0"/>
          </a:p>
          <a:p>
            <a:r>
              <a:rPr lang="zh-CN" altLang="en-US" dirty="0"/>
              <a:t>选择：按值和时间选择。</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Edge stream</a:t>
            </a:r>
            <a:r>
              <a:rPr lang="zh-CN" altLang="en-US" dirty="0"/>
              <a:t>模型计算两点间的时态最短路径需要</a:t>
            </a:r>
            <a:r>
              <a:rPr lang="en-US" altLang="zh-CN" dirty="0"/>
              <a:t>O(</a:t>
            </a:r>
            <a:r>
              <a:rPr lang="en-US" altLang="zh-CN" dirty="0" err="1"/>
              <a:t>n+M</a:t>
            </a:r>
            <a:r>
              <a:rPr lang="en-US" altLang="zh-CN" dirty="0"/>
              <a:t>)</a:t>
            </a:r>
            <a:r>
              <a:rPr lang="zh-CN" altLang="en-US" dirty="0"/>
              <a:t>，把对应时间段内的数据全部扫描一遍，但实际上不相关的路径上的交通数据其实是不需要访问的。</a:t>
            </a:r>
          </a:p>
          <a:p>
            <a:endParaRPr lang="zh-CN" altLang="en-US" dirty="0"/>
          </a:p>
        </p:txBody>
      </p:sp>
      <p:sp>
        <p:nvSpPr>
          <p:cNvPr id="4" name="投影片編號版面配置區 3"/>
          <p:cNvSpPr>
            <a:spLocks noGrp="1"/>
          </p:cNvSpPr>
          <p:nvPr>
            <p:ph type="sldNum" sz="quarter" idx="5"/>
          </p:nvPr>
        </p:nvSpPr>
        <p:spPr/>
        <p:txBody>
          <a:bodyPr/>
          <a:lstStyle/>
          <a:p>
            <a:fld id="{A0BB15FF-D466-4D12-8050-D982E607D506}" type="slidenum">
              <a:rPr lang="zh-CN" altLang="en-US" smtClean="0"/>
              <a:t>24</a:t>
            </a:fld>
            <a:endParaRPr lang="zh-CN" altLang="en-US"/>
          </a:p>
        </p:txBody>
      </p:sp>
    </p:spTree>
    <p:extLst>
      <p:ext uri="{BB962C8B-B14F-4D97-AF65-F5344CB8AC3E}">
        <p14:creationId xmlns:p14="http://schemas.microsoft.com/office/powerpoint/2010/main" val="41181757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01E15A1-278C-4D5D-84FC-403495A7B870}" type="slidenum">
              <a:rPr lang="zh-CN" altLang="en-US" smtClean="0"/>
              <a:t>2</a:t>
            </a:fld>
            <a:endParaRPr lang="zh-CN" altLang="en-US"/>
          </a:p>
        </p:txBody>
      </p:sp>
    </p:spTree>
    <p:extLst>
      <p:ext uri="{BB962C8B-B14F-4D97-AF65-F5344CB8AC3E}">
        <p14:creationId xmlns:p14="http://schemas.microsoft.com/office/powerpoint/2010/main" val="4761056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01E15A1-278C-4D5D-84FC-403495A7B870}" type="slidenum">
              <a:rPr lang="zh-CN" altLang="en-US" smtClean="0"/>
              <a:t>25</a:t>
            </a:fld>
            <a:endParaRPr lang="zh-CN" altLang="en-US"/>
          </a:p>
        </p:txBody>
      </p:sp>
    </p:spTree>
    <p:extLst>
      <p:ext uri="{BB962C8B-B14F-4D97-AF65-F5344CB8AC3E}">
        <p14:creationId xmlns:p14="http://schemas.microsoft.com/office/powerpoint/2010/main" val="16783269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t>该数据集包括道路静态拓扑结构数据和通过道路上传感器收集的道路动态交通数据。每个路段上有道路等级、长度等静态信息和</a:t>
            </a:r>
            <a:r>
              <a:rPr lang="en-US" altLang="zh-CN" dirty="0"/>
              <a:t>3</a:t>
            </a:r>
            <a:r>
              <a:rPr lang="zh-CN" altLang="zh-CN" dirty="0"/>
              <a:t>个随时间变化的属性：道路拥堵情况（</a:t>
            </a:r>
            <a:r>
              <a:rPr lang="en-US" altLang="zh-CN" dirty="0"/>
              <a:t>jam</a:t>
            </a:r>
            <a:r>
              <a:rPr lang="zh-CN" altLang="zh-CN" dirty="0"/>
              <a:t>、</a:t>
            </a:r>
            <a:r>
              <a:rPr lang="en-US" altLang="zh-CN" dirty="0"/>
              <a:t>slow</a:t>
            </a:r>
            <a:r>
              <a:rPr lang="zh-CN" altLang="zh-CN" dirty="0"/>
              <a:t>、</a:t>
            </a:r>
            <a:r>
              <a:rPr lang="en-US" altLang="zh-CN" dirty="0"/>
              <a:t>smooth</a:t>
            </a:r>
            <a:r>
              <a:rPr lang="zh-CN" altLang="zh-CN" dirty="0"/>
              <a:t>），道路上车辆数，道路通行时间（单位秒）。</a:t>
            </a:r>
            <a:endParaRPr lang="en-US" altLang="zh-CN" dirty="0"/>
          </a:p>
          <a:p>
            <a:r>
              <a:rPr lang="zh-CN" altLang="zh-CN" dirty="0"/>
              <a:t>每条路段上的三个时态属性会周期性更新，不同道路的更新间隔不同（约</a:t>
            </a:r>
            <a:r>
              <a:rPr lang="en-US" altLang="zh-CN" dirty="0"/>
              <a:t>1/4</a:t>
            </a:r>
            <a:r>
              <a:rPr lang="zh-CN" altLang="zh-CN" dirty="0"/>
              <a:t>的道路是</a:t>
            </a:r>
            <a:r>
              <a:rPr lang="en-US" altLang="zh-CN" dirty="0"/>
              <a:t>5</a:t>
            </a:r>
            <a:r>
              <a:rPr lang="zh-CN" altLang="zh-CN" dirty="0"/>
              <a:t>分钟更新一次，最长的甚至一周就更新了</a:t>
            </a:r>
            <a:r>
              <a:rPr lang="en-US" altLang="zh-CN" dirty="0"/>
              <a:t>1</a:t>
            </a:r>
            <a:r>
              <a:rPr lang="zh-CN" altLang="zh-CN" dirty="0"/>
              <a:t>次）。</a:t>
            </a:r>
            <a:endParaRPr lang="en-US" altLang="zh-CN" dirty="0"/>
          </a:p>
          <a:p>
            <a:endParaRPr lang="en-US" altLang="zh-CN" dirty="0"/>
          </a:p>
          <a:p>
            <a:r>
              <a:rPr lang="zh-CN" altLang="zh-CN" dirty="0"/>
              <a:t>该数据集包括欧洲地区的发电用电节点基本信息及其拓扑连接数据，以及风能和太阳能发电节点和用电节点的动态电力数据。</a:t>
            </a:r>
            <a:endParaRPr lang="en-US" altLang="zh-CN" dirty="0"/>
          </a:p>
          <a:p>
            <a:r>
              <a:rPr lang="zh-CN" altLang="zh-CN" dirty="0"/>
              <a:t>每条电力线路含有电抗、电纳、最大传输功率及线路长度等静态信息。</a:t>
            </a:r>
            <a:endParaRPr lang="en-US" altLang="zh-CN" dirty="0"/>
          </a:p>
          <a:p>
            <a:r>
              <a:rPr lang="zh-CN" altLang="zh-CN" dirty="0"/>
              <a:t>每个节点含有经纬度、国家、电压静态信息和该节点风能发电功率、太阳能发电功率、本地负载功率等动态信息。</a:t>
            </a:r>
            <a:endParaRPr lang="en-US" altLang="zh-CN" dirty="0"/>
          </a:p>
          <a:p>
            <a:r>
              <a:rPr lang="zh-CN" altLang="zh-CN" dirty="0"/>
              <a:t>每个节点的动态信息每小时更新一次，</a:t>
            </a:r>
            <a:endParaRPr lang="en-US" altLang="zh-CN" dirty="0"/>
          </a:p>
          <a:p>
            <a:endParaRPr lang="en-US" altLang="zh-CN" dirty="0"/>
          </a:p>
          <a:p>
            <a:r>
              <a:rPr lang="zh-CN" altLang="zh-CN" dirty="0"/>
              <a:t>生成的时态图仅在边上有一个时态属性（权重）。权重有正负两种，可以是浮点数或者二值（</a:t>
            </a:r>
            <a:r>
              <a:rPr lang="en-US" altLang="zh-CN" dirty="0"/>
              <a:t>-1</a:t>
            </a:r>
            <a:r>
              <a:rPr lang="zh-CN" altLang="zh-CN" dirty="0"/>
              <a:t>和</a:t>
            </a:r>
            <a:r>
              <a:rPr lang="en-US" altLang="zh-CN" dirty="0"/>
              <a:t>1</a:t>
            </a:r>
            <a:r>
              <a:rPr lang="zh-CN" altLang="zh-CN" dirty="0"/>
              <a:t>）型。生成器模拟了正权重在图上随时间沿着拓扑结构扩散的现象。可以指定的参数包括：点、边数量、</a:t>
            </a:r>
            <a:r>
              <a:rPr lang="en-US" altLang="zh-CN" dirty="0"/>
              <a:t>snapshot</a:t>
            </a:r>
            <a:r>
              <a:rPr lang="zh-CN" altLang="zh-CN" dirty="0"/>
              <a:t>数、边权重类型、以及正权重的扩散速率。</a:t>
            </a:r>
            <a:endParaRPr lang="zh-CN" altLang="en-US" dirty="0"/>
          </a:p>
        </p:txBody>
      </p:sp>
      <p:sp>
        <p:nvSpPr>
          <p:cNvPr id="4" name="灯片编号占位符 3"/>
          <p:cNvSpPr>
            <a:spLocks noGrp="1"/>
          </p:cNvSpPr>
          <p:nvPr>
            <p:ph type="sldNum" sz="quarter" idx="5"/>
          </p:nvPr>
        </p:nvSpPr>
        <p:spPr/>
        <p:txBody>
          <a:bodyPr/>
          <a:lstStyle/>
          <a:p>
            <a:fld id="{601E15A1-278C-4D5D-84FC-403495A7B870}" type="slidenum">
              <a:rPr lang="zh-CN" altLang="en-US" smtClean="0"/>
              <a:t>26</a:t>
            </a:fld>
            <a:endParaRPr lang="zh-CN" altLang="en-US"/>
          </a:p>
        </p:txBody>
      </p:sp>
    </p:spTree>
    <p:extLst>
      <p:ext uri="{BB962C8B-B14F-4D97-AF65-F5344CB8AC3E}">
        <p14:creationId xmlns:p14="http://schemas.microsoft.com/office/powerpoint/2010/main" val="16403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图为“警察教科书式执法”微博话题的转发网络，来源 </a:t>
            </a:r>
            <a:r>
              <a:rPr lang="en-US" altLang="zh-CN" sz="1200" kern="1200" dirty="0">
                <a:solidFill>
                  <a:schemeClr val="tx1"/>
                </a:solidFill>
                <a:effectLst/>
                <a:latin typeface="+mn-lt"/>
                <a:ea typeface="+mn-ea"/>
                <a:cs typeface="+mn-cs"/>
              </a:rPr>
              <a:t>https://www.sohu.com/a/232712868_499808 </a:t>
            </a:r>
          </a:p>
          <a:p>
            <a:r>
              <a:rPr lang="zh-CN" altLang="en-US" sz="1200" kern="1200" dirty="0">
                <a:solidFill>
                  <a:schemeClr val="tx1"/>
                </a:solidFill>
                <a:effectLst/>
                <a:latin typeface="+mn-lt"/>
                <a:ea typeface="+mn-ea"/>
                <a:cs typeface="+mn-cs"/>
              </a:rPr>
              <a:t>图为“</a:t>
            </a:r>
            <a:r>
              <a:rPr lang="zh-CN" altLang="en-US" dirty="0"/>
              <a:t>小米旗舰新品发布会</a:t>
            </a:r>
            <a:r>
              <a:rPr lang="zh-CN" altLang="en-US" sz="1200" kern="1200" dirty="0">
                <a:solidFill>
                  <a:schemeClr val="tx1"/>
                </a:solidFill>
                <a:effectLst/>
                <a:latin typeface="+mn-lt"/>
                <a:ea typeface="+mn-ea"/>
                <a:cs typeface="+mn-cs"/>
              </a:rPr>
              <a:t>”微博话题的转发时间趋势，来源：</a:t>
            </a:r>
            <a:r>
              <a:rPr lang="en-US" altLang="zh-CN" sz="1200" kern="1200" dirty="0">
                <a:solidFill>
                  <a:schemeClr val="tx1"/>
                </a:solidFill>
                <a:effectLst/>
                <a:latin typeface="+mn-lt"/>
                <a:ea typeface="+mn-ea"/>
                <a:cs typeface="+mn-cs"/>
              </a:rPr>
              <a:t>http://www.weiboreach.com/main.html#cbfx/55e411b9b7c087d7bc31639c</a:t>
            </a:r>
          </a:p>
          <a:p>
            <a:r>
              <a:rPr lang="zh-CN" altLang="en-US" sz="1200" kern="1200" dirty="0">
                <a:solidFill>
                  <a:schemeClr val="tx1"/>
                </a:solidFill>
                <a:effectLst/>
                <a:latin typeface="+mn-lt"/>
                <a:ea typeface="+mn-ea"/>
                <a:cs typeface="+mn-cs"/>
              </a:rPr>
              <a:t>论文引用网络，来自</a:t>
            </a:r>
            <a:r>
              <a:rPr lang="en-US" altLang="zh-CN" sz="1200" kern="1200" dirty="0">
                <a:solidFill>
                  <a:schemeClr val="tx1"/>
                </a:solidFill>
                <a:effectLst/>
                <a:latin typeface="+mn-lt"/>
                <a:ea typeface="+mn-ea"/>
                <a:cs typeface="+mn-cs"/>
              </a:rPr>
              <a:t>https://scholarlykitchen.sspnet.org/2016/09/26/visualizing-citation-cartels/</a:t>
            </a:r>
          </a:p>
          <a:p>
            <a:endParaRPr lang="zh-CN" altLang="en-US" dirty="0"/>
          </a:p>
        </p:txBody>
      </p:sp>
      <p:sp>
        <p:nvSpPr>
          <p:cNvPr id="4" name="灯片编号占位符 3"/>
          <p:cNvSpPr>
            <a:spLocks noGrp="1"/>
          </p:cNvSpPr>
          <p:nvPr>
            <p:ph type="sldNum" sz="quarter" idx="5"/>
          </p:nvPr>
        </p:nvSpPr>
        <p:spPr/>
        <p:txBody>
          <a:bodyPr/>
          <a:lstStyle/>
          <a:p>
            <a:fld id="{601E15A1-278C-4D5D-84FC-403495A7B870}" type="slidenum">
              <a:rPr lang="zh-CN" altLang="en-US" smtClean="0"/>
              <a:t>3</a:t>
            </a:fld>
            <a:endParaRPr lang="zh-CN" altLang="en-US"/>
          </a:p>
        </p:txBody>
      </p:sp>
    </p:spTree>
    <p:extLst>
      <p:ext uri="{BB962C8B-B14F-4D97-AF65-F5344CB8AC3E}">
        <p14:creationId xmlns:p14="http://schemas.microsoft.com/office/powerpoint/2010/main" val="1100850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数据管理意味着对于数据进行有效的组织，以及规范化的（读写）访问操作。（你不再可以随意修改数据的某一个</a:t>
            </a:r>
            <a:r>
              <a:rPr lang="en-US" altLang="zh-CN" dirty="0"/>
              <a:t>bit</a:t>
            </a:r>
            <a:r>
              <a:rPr lang="zh-CN" altLang="en-US" dirty="0"/>
              <a:t>）</a:t>
            </a:r>
            <a:endParaRPr lang="en-US" altLang="zh-CN" dirty="0"/>
          </a:p>
          <a:p>
            <a:r>
              <a:rPr lang="zh-CN" altLang="en-US" dirty="0"/>
              <a:t>数据管理是数据分析和基于数据构建上层应用的基础，</a:t>
            </a:r>
            <a:endParaRPr lang="en-US" altLang="zh-CN" dirty="0"/>
          </a:p>
          <a:p>
            <a:endParaRPr lang="en-US" altLang="zh-CN" dirty="0"/>
          </a:p>
          <a:p>
            <a:r>
              <a:rPr lang="en-US" altLang="zh-CN" dirty="0"/>
              <a:t>1960</a:t>
            </a:r>
            <a:r>
              <a:rPr lang="zh-CN" altLang="en-US" dirty="0"/>
              <a:t>年以后有了一些对数据库有重大影响的事件：磁盘的产生，使得实时响应查询称为可能（而不是基于磁带存储的批处理方式）。同时操作系统产生带来了“文件”的抽象，而不仅仅只有数据块。</a:t>
            </a:r>
            <a:endParaRPr lang="en-US" altLang="zh-CN" dirty="0"/>
          </a:p>
          <a:p>
            <a:r>
              <a:rPr lang="zh-CN" altLang="en-US" dirty="0"/>
              <a:t>同时计算机性能的提升也是产生数据库的重要原因，否则基本的计算任务都完不成，谁有工夫管并发访问正确性这些事情，让输入的人自己处理吧。性能提升了，才可能拿多出来的性能去换易用性。</a:t>
            </a:r>
            <a:endParaRPr lang="en-US" altLang="zh-CN" dirty="0"/>
          </a:p>
          <a:p>
            <a:r>
              <a:rPr lang="zh-CN" altLang="en-US" dirty="0"/>
              <a:t>为何是</a:t>
            </a:r>
            <a:r>
              <a:rPr lang="en-US" altLang="zh-CN" dirty="0"/>
              <a:t>1960s</a:t>
            </a:r>
            <a:r>
              <a:rPr lang="zh-CN" altLang="en-US" dirty="0"/>
              <a:t>以后？因为</a:t>
            </a:r>
            <a:r>
              <a:rPr lang="en-US" altLang="zh-CN" dirty="0"/>
              <a:t>60</a:t>
            </a:r>
            <a:r>
              <a:rPr lang="zh-CN" altLang="en-US" dirty="0"/>
              <a:t>年代后计算机外设没有发生根本性的变革，我们今天仍然面临和</a:t>
            </a:r>
            <a:r>
              <a:rPr lang="en-US" altLang="zh-CN" dirty="0"/>
              <a:t>60</a:t>
            </a:r>
            <a:r>
              <a:rPr lang="zh-CN" altLang="en-US" dirty="0"/>
              <a:t>年前类似的问题，只不过事情更复杂了。</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kern="1200" dirty="0">
                <a:solidFill>
                  <a:schemeClr val="tx1"/>
                </a:solidFill>
                <a:effectLst/>
                <a:latin typeface="+mn-lt"/>
                <a:ea typeface="+mn-ea"/>
                <a:cs typeface="+mn-cs"/>
              </a:rPr>
              <a:t>我们这里所讨论的模型，是逻辑模型，其含义是指数据的逻辑组织结构及定义在该结构上的一系列操作。之所以称为“实现”模型，是因为我们通常会把模型分成三种：概念模型、逻辑模型、物理模型（这种分法来自数据库建模，我这里借过来泛化）。人脑袋里面的称为概念模型，我们一般用自然语言表达它（如：图结构及点</a:t>
            </a:r>
            <a:r>
              <a:rPr lang="en-US" altLang="zh-CN" sz="1200" b="0" kern="1200" dirty="0">
                <a:solidFill>
                  <a:schemeClr val="tx1"/>
                </a:solidFill>
                <a:effectLst/>
                <a:latin typeface="+mn-lt"/>
                <a:ea typeface="+mn-ea"/>
                <a:cs typeface="+mn-cs"/>
              </a:rPr>
              <a:t>/</a:t>
            </a:r>
            <a:r>
              <a:rPr lang="zh-CN" altLang="en-US" sz="1200" b="0" kern="1200" dirty="0">
                <a:solidFill>
                  <a:schemeClr val="tx1"/>
                </a:solidFill>
                <a:effectLst/>
                <a:latin typeface="+mn-lt"/>
                <a:ea typeface="+mn-ea"/>
                <a:cs typeface="+mn-cs"/>
              </a:rPr>
              <a:t>边属性都随时间变化的图）。这个模型想要被计算机实现，需要用编程语言或系统提供的功能表达它，这时候称为物理模型。中间阶段的具体化程度不同的模型都可以称为逻辑模型。逻辑模型和物理模型都是对于概念模型不同程度的实现。</a:t>
            </a:r>
          </a:p>
          <a:p>
            <a:endParaRPr lang="en-US" altLang="zh-CN" dirty="0"/>
          </a:p>
        </p:txBody>
      </p:sp>
      <p:sp>
        <p:nvSpPr>
          <p:cNvPr id="4" name="灯片编号占位符 3"/>
          <p:cNvSpPr>
            <a:spLocks noGrp="1"/>
          </p:cNvSpPr>
          <p:nvPr>
            <p:ph type="sldNum" sz="quarter" idx="5"/>
          </p:nvPr>
        </p:nvSpPr>
        <p:spPr/>
        <p:txBody>
          <a:bodyPr/>
          <a:lstStyle/>
          <a:p>
            <a:fld id="{601E15A1-278C-4D5D-84FC-403495A7B870}" type="slidenum">
              <a:rPr lang="zh-CN" altLang="en-US" smtClean="0"/>
              <a:t>4</a:t>
            </a:fld>
            <a:endParaRPr lang="zh-CN" altLang="en-US"/>
          </a:p>
        </p:txBody>
      </p:sp>
    </p:spTree>
    <p:extLst>
      <p:ext uri="{BB962C8B-B14F-4D97-AF65-F5344CB8AC3E}">
        <p14:creationId xmlns:p14="http://schemas.microsoft.com/office/powerpoint/2010/main" val="1281244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来给大家简要介绍一下项目的背景，我按照时间对研究的趋势进行了一个梳理，同时这里还放了和时态图数据库相关的两个领域。时态关系数据库和图数据库的趋势。这是因为时态图数据库领域的研究太少，另外结合这两个领域对于时态图数据库的研究有重要的影响，下面我们依次按照时间顺序介绍一下。</a:t>
            </a:r>
            <a:endParaRPr lang="en-US" altLang="zh-CN" dirty="0"/>
          </a:p>
          <a:p>
            <a:r>
              <a:rPr lang="zh-CN" altLang="en-US" dirty="0"/>
              <a:t>在数据库研究早期出现过层次结构的数据库以及网状结构的数据库，但在</a:t>
            </a:r>
            <a:r>
              <a:rPr lang="en-US" altLang="zh-CN" dirty="0"/>
              <a:t>80</a:t>
            </a:r>
            <a:r>
              <a:rPr lang="zh-CN" altLang="en-US" dirty="0"/>
              <a:t>年代关系数据库逐渐成为主流。因此当时时态相关的研究几乎都是基于关系数据库的。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人们很早就开始研究数据库中时间的表示、运算的问题。时态（关系）数据库的研究从上世纪</a:t>
            </a:r>
            <a:r>
              <a:rPr lang="en-US" altLang="zh-CN" dirty="0"/>
              <a:t>80</a:t>
            </a:r>
            <a:r>
              <a:rPr lang="zh-CN" altLang="en-US" dirty="0"/>
              <a:t>年代逐渐增加，覆盖了时间概念建模、（关系</a:t>
            </a:r>
            <a:r>
              <a:rPr lang="en-US" altLang="zh-CN" dirty="0"/>
              <a:t>&amp;</a:t>
            </a:r>
            <a:r>
              <a:rPr lang="zh-CN" altLang="en-US" dirty="0"/>
              <a:t>面向对象的）时态查询语言、时态数据存储结构及时态操作实现算法等领域并在</a:t>
            </a:r>
            <a:r>
              <a:rPr lang="en-US" altLang="zh-CN" dirty="0"/>
              <a:t>90</a:t>
            </a:r>
            <a:r>
              <a:rPr lang="zh-CN" altLang="en-US" dirty="0"/>
              <a:t>年代中期形成了具有学术界共识的时态数据库相关概念及查询语言。同时人们试图给</a:t>
            </a:r>
            <a:r>
              <a:rPr lang="en-US" altLang="zh-CN" dirty="0"/>
              <a:t>SQL</a:t>
            </a:r>
            <a:r>
              <a:rPr lang="zh-CN" altLang="en-US" dirty="0"/>
              <a:t>语言增加新的（时态数据建模和查询）部分。但这一尝试未能获得当时主流数据库厂商的支持而失败。直到</a:t>
            </a:r>
            <a:r>
              <a:rPr lang="en-US" altLang="zh-CN" dirty="0"/>
              <a:t>SQL:2011</a:t>
            </a:r>
            <a:r>
              <a:rPr lang="zh-CN" altLang="en-US" dirty="0"/>
              <a:t>标准才引入时态部分。各个数据库厂商也在逐渐支持相关功能。</a:t>
            </a:r>
            <a:endParaRPr lang="en-US" altLang="zh-CN" dirty="0"/>
          </a:p>
          <a:p>
            <a:r>
              <a:rPr lang="zh-CN" altLang="en-US" dirty="0"/>
              <a:t>（三条曲线都受到环境大背景的影响）</a:t>
            </a:r>
            <a:endParaRPr lang="en-US" altLang="zh-CN" dirty="0"/>
          </a:p>
          <a:p>
            <a:r>
              <a:rPr lang="zh-CN" altLang="en-US" dirty="0"/>
              <a:t>随着</a:t>
            </a:r>
            <a:r>
              <a:rPr lang="en-US" altLang="zh-CN" dirty="0"/>
              <a:t>90</a:t>
            </a:r>
            <a:r>
              <a:rPr lang="zh-CN" altLang="en-US" dirty="0"/>
              <a:t>年代到</a:t>
            </a:r>
            <a:r>
              <a:rPr lang="en-US" altLang="zh-CN" dirty="0"/>
              <a:t>2000</a:t>
            </a:r>
            <a:r>
              <a:rPr lang="zh-CN" altLang="en-US" dirty="0"/>
              <a:t>年这段时间个人电脑（</a:t>
            </a:r>
            <a:r>
              <a:rPr lang="en-US" altLang="zh-CN" dirty="0"/>
              <a:t>PC</a:t>
            </a:r>
            <a:r>
              <a:rPr lang="zh-CN" altLang="en-US" dirty="0"/>
              <a:t>）和互联网服务的普及，</a:t>
            </a:r>
            <a:r>
              <a:rPr lang="en-US" altLang="zh-CN" dirty="0"/>
              <a:t>Web</a:t>
            </a:r>
            <a:r>
              <a:rPr lang="zh-CN" altLang="en-US" dirty="0"/>
              <a:t>应用的数据量呈爆发式增长，同时催生了</a:t>
            </a:r>
            <a:r>
              <a:rPr lang="en-US" altLang="zh-CN" dirty="0"/>
              <a:t>Web2.0</a:t>
            </a:r>
            <a:r>
              <a:rPr lang="zh-CN" altLang="en-US" dirty="0"/>
              <a:t>（用户生产信息）的出现使得非关系型的数据更加丰富（如社交网络数据）。这对于关系型数据库的性能形成了很大的挑战，导致了</a:t>
            </a:r>
            <a:r>
              <a:rPr lang="en-US" altLang="zh-CN" dirty="0"/>
              <a:t>NoSQL</a:t>
            </a:r>
            <a:r>
              <a:rPr lang="zh-CN" altLang="en-US" dirty="0"/>
              <a:t>运动的出现，旨在解决关系型数据库的性能问题。图数据库即是当时产生的针对各类非关系型数据的解决方案之一。</a:t>
            </a:r>
            <a:endParaRPr lang="en-US" altLang="zh-CN" dirty="0"/>
          </a:p>
          <a:p>
            <a:r>
              <a:rPr lang="zh-CN" altLang="en-US" dirty="0"/>
              <a:t>新的社交网络数据同时催生了对于网络数据的分析研究，其中一些研究人员希望把时间维度纳入到分析中来，因此设计了一些时态图数据管理分析系统，用于对社交网络随时间的变化进行分析。这类时态图数据的特点是以结构变化为主。</a:t>
            </a:r>
            <a:endParaRPr lang="en-US" altLang="zh-CN" dirty="0"/>
          </a:p>
          <a:p>
            <a:r>
              <a:rPr lang="zh-CN" altLang="en-US" dirty="0"/>
              <a:t>随着硬件价格的降低和性能的提升，云计算产业快速发展，解决了中小企业信息化建设的难点：通过解决计算资源的虚拟化和自动调度，将基础</a:t>
            </a:r>
            <a:r>
              <a:rPr lang="en-US" altLang="zh-CN" dirty="0"/>
              <a:t>IT</a:t>
            </a:r>
            <a:r>
              <a:rPr lang="zh-CN" altLang="en-US" dirty="0"/>
              <a:t>硬件以服务的形式提供给中小企业（王坚：让计算资源像自来水一样），使其可以专注于其业务发展。近几年也有人开始研究云计算基础架构中的时态图数据，这类数据的特点是结构变化和属性变化的速率相对一致。</a:t>
            </a:r>
            <a:endParaRPr lang="en-US" altLang="zh-CN" dirty="0"/>
          </a:p>
          <a:p>
            <a:r>
              <a:rPr lang="zh-CN" altLang="en-US" dirty="0"/>
              <a:t>随着计算设备小型化和互联网进一步深入普及，物联网技术在近几年得到了越来越广泛的应用。在一个典型的物联网系统中，传感器设备会频繁的产生数据并上传至服务器，而这些传感器之间可能存在逻辑上的连接关系。这类数据也可以看做是一类时态图，这类时态图数据的特点是其点边上的属性值变化比结构变化频繁的多。如何针对这类数据的特点进行高效的数据管理是一个问题。</a:t>
            </a:r>
            <a:endParaRPr lang="en-US" altLang="zh-CN" dirty="0"/>
          </a:p>
          <a:p>
            <a:endParaRPr lang="en-US" altLang="zh-CN" dirty="0"/>
          </a:p>
          <a:p>
            <a:r>
              <a:rPr lang="zh-CN" altLang="en-US" dirty="0"/>
              <a:t>为何要分类</a:t>
            </a:r>
          </a:p>
          <a:p>
            <a:r>
              <a:rPr lang="zh-CN" altLang="en-US" dirty="0"/>
              <a:t>对两类数据分别建立更直观高效的数据模型</a:t>
            </a:r>
          </a:p>
          <a:p>
            <a:r>
              <a:rPr lang="zh-CN" altLang="en-US" dirty="0"/>
              <a:t>两类数据的常见读写模式和查询不同</a:t>
            </a:r>
            <a:endParaRPr lang="en-US" altLang="zh-CN" dirty="0"/>
          </a:p>
          <a:p>
            <a:pPr marL="285750" indent="-285750">
              <a:buFont typeface="Wingdings" panose="05000000000000000000" pitchFamily="2" charset="2"/>
              <a:buChar char="u"/>
            </a:pPr>
            <a:r>
              <a:rPr lang="zh-CN" altLang="en-US" sz="1200" dirty="0"/>
              <a:t>物联网传感器之间是有逻辑联系的（图结构）</a:t>
            </a:r>
            <a:endParaRPr lang="en-US" altLang="zh-CN" sz="1200" dirty="0"/>
          </a:p>
          <a:p>
            <a:pPr marL="285750" indent="-285750">
              <a:buFont typeface="Wingdings" panose="05000000000000000000" pitchFamily="2" charset="2"/>
              <a:buChar char="u"/>
            </a:pPr>
            <a:r>
              <a:rPr lang="zh-CN" altLang="en-US" sz="1200" dirty="0"/>
              <a:t>物联网传感器可以产生不同类型的数据（点</a:t>
            </a:r>
            <a:r>
              <a:rPr lang="en-US" altLang="zh-CN" sz="1200" dirty="0"/>
              <a:t>/</a:t>
            </a:r>
            <a:r>
              <a:rPr lang="zh-CN" altLang="en-US" sz="1200" dirty="0"/>
              <a:t>边属性）</a:t>
            </a:r>
          </a:p>
          <a:p>
            <a:pPr marL="285750" indent="-285750">
              <a:buFont typeface="Wingdings" panose="05000000000000000000" pitchFamily="2" charset="2"/>
              <a:buChar char="u"/>
            </a:pPr>
            <a:r>
              <a:rPr lang="zh-CN" altLang="en-US" sz="1200" dirty="0"/>
              <a:t>传感器产生数据的速度远高于传感器之间关系的变化的速度</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601E15A1-278C-4D5D-84FC-403495A7B870}" type="slidenum">
              <a:rPr lang="zh-CN" altLang="en-US" smtClean="0"/>
              <a:t>5</a:t>
            </a:fld>
            <a:endParaRPr lang="zh-CN" altLang="en-US"/>
          </a:p>
        </p:txBody>
      </p:sp>
    </p:spTree>
    <p:extLst>
      <p:ext uri="{BB962C8B-B14F-4D97-AF65-F5344CB8AC3E}">
        <p14:creationId xmlns:p14="http://schemas.microsoft.com/office/powerpoint/2010/main" val="2968743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工作结果是系统，是一种计算机工具，而不仅仅是方法论或者什么</a:t>
            </a:r>
            <a:endParaRPr lang="en-US" altLang="zh-CN" dirty="0"/>
          </a:p>
          <a:p>
            <a:r>
              <a:rPr lang="zh-CN" altLang="en-US" dirty="0"/>
              <a:t>另外的一个意思是这个东西不是一个类似于函数库之类的东西。</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601E15A1-278C-4D5D-84FC-403495A7B870}" type="slidenum">
              <a:rPr lang="zh-CN" altLang="en-US" smtClean="0"/>
              <a:t>6</a:t>
            </a:fld>
            <a:endParaRPr lang="zh-CN" altLang="en-US"/>
          </a:p>
        </p:txBody>
      </p:sp>
    </p:spTree>
    <p:extLst>
      <p:ext uri="{BB962C8B-B14F-4D97-AF65-F5344CB8AC3E}">
        <p14:creationId xmlns:p14="http://schemas.microsoft.com/office/powerpoint/2010/main" val="27518163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01E15A1-278C-4D5D-84FC-403495A7B870}" type="slidenum">
              <a:rPr lang="zh-CN" altLang="en-US" smtClean="0"/>
              <a:t>7</a:t>
            </a:fld>
            <a:endParaRPr lang="zh-CN" altLang="en-US"/>
          </a:p>
        </p:txBody>
      </p:sp>
    </p:spTree>
    <p:extLst>
      <p:ext uri="{BB962C8B-B14F-4D97-AF65-F5344CB8AC3E}">
        <p14:creationId xmlns:p14="http://schemas.microsoft.com/office/powerpoint/2010/main" val="476105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按数据组织的模型分类</a:t>
            </a:r>
            <a:endParaRPr lang="en-US" altLang="zh-CN" dirty="0"/>
          </a:p>
          <a:p>
            <a:r>
              <a:rPr lang="zh-CN" altLang="en-US" dirty="0"/>
              <a:t>我们会简单介绍一下前两种方案，然后详细介绍第三类模型的现有工作</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A0BB15FF-D466-4D12-8050-D982E607D506}" type="slidenum">
              <a:rPr lang="zh-CN" altLang="en-US" smtClean="0"/>
              <a:t>8</a:t>
            </a:fld>
            <a:endParaRPr lang="zh-CN" altLang="en-US"/>
          </a:p>
        </p:txBody>
      </p:sp>
    </p:spTree>
    <p:extLst>
      <p:ext uri="{BB962C8B-B14F-4D97-AF65-F5344CB8AC3E}">
        <p14:creationId xmlns:p14="http://schemas.microsoft.com/office/powerpoint/2010/main" val="1135207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en-US" altLang="zh-CN" b="1" dirty="0"/>
              <a:t>Nepal</a:t>
            </a:r>
            <a:r>
              <a:rPr lang="en-US" altLang="zh-CN" dirty="0"/>
              <a:t> [Johnson, Sigmod’16][</a:t>
            </a:r>
            <a:r>
              <a:rPr lang="en-US" altLang="zh-CN" dirty="0" err="1"/>
              <a:t>Jamkhedkar</a:t>
            </a:r>
            <a:r>
              <a:rPr lang="en-US" altLang="zh-CN" dirty="0"/>
              <a:t>, Sigmod’17’18] </a:t>
            </a:r>
            <a:r>
              <a:rPr lang="zh-CN" altLang="en-US" dirty="0"/>
              <a:t>贝尔实验室的</a:t>
            </a:r>
            <a:endParaRPr lang="en-US" altLang="zh-CN" dirty="0"/>
          </a:p>
          <a:p>
            <a:pPr lvl="1">
              <a:lnSpc>
                <a:spcPct val="120000"/>
              </a:lnSpc>
            </a:pPr>
            <a:r>
              <a:rPr lang="zh-CN" altLang="en-US" dirty="0"/>
              <a:t>支持时间点和时间区间查询路径。</a:t>
            </a:r>
            <a:endParaRPr lang="en-US" altLang="zh-CN" dirty="0"/>
          </a:p>
          <a:p>
            <a:pPr lvl="1">
              <a:lnSpc>
                <a:spcPct val="120000"/>
              </a:lnSpc>
            </a:pPr>
            <a:r>
              <a:rPr lang="zh-CN" altLang="en-US" dirty="0"/>
              <a:t>时态功能基于</a:t>
            </a:r>
            <a:r>
              <a:rPr lang="en-US" altLang="zh-CN" dirty="0"/>
              <a:t>Postgres</a:t>
            </a:r>
            <a:r>
              <a:rPr lang="zh-CN" altLang="en-US" dirty="0"/>
              <a:t>的</a:t>
            </a:r>
            <a:r>
              <a:rPr lang="en-US" altLang="zh-CN" dirty="0"/>
              <a:t>temporal table</a:t>
            </a:r>
            <a:r>
              <a:rPr lang="zh-CN" altLang="en-US" dirty="0"/>
              <a:t>（</a:t>
            </a:r>
            <a:r>
              <a:rPr lang="en-US" altLang="zh-CN" dirty="0"/>
              <a:t>TSB-Tree</a:t>
            </a:r>
            <a:r>
              <a:rPr lang="zh-CN" altLang="en-US" dirty="0"/>
              <a:t>）实现</a:t>
            </a:r>
            <a:endParaRPr lang="en-US" altLang="zh-CN" dirty="0"/>
          </a:p>
          <a:p>
            <a:pPr>
              <a:lnSpc>
                <a:spcPct val="120000"/>
              </a:lnSpc>
            </a:pPr>
            <a:r>
              <a:rPr lang="en-US" altLang="zh-CN" b="1" dirty="0"/>
              <a:t>Kineograph</a:t>
            </a:r>
            <a:r>
              <a:rPr lang="en-US" altLang="zh-CN" dirty="0"/>
              <a:t> [Cheng, EuroSys’12]</a:t>
            </a:r>
            <a:r>
              <a:rPr lang="zh-CN" altLang="en-US" dirty="0"/>
              <a:t>、</a:t>
            </a:r>
            <a:r>
              <a:rPr lang="en-US" altLang="zh-CN" b="1" dirty="0"/>
              <a:t>Chronons</a:t>
            </a:r>
            <a:r>
              <a:rPr lang="en-US" altLang="zh-CN" dirty="0"/>
              <a:t> [Han, Euro Sys’14]</a:t>
            </a:r>
            <a:r>
              <a:rPr lang="zh-CN" altLang="en-US" dirty="0"/>
              <a:t>、</a:t>
            </a:r>
            <a:r>
              <a:rPr lang="en-US" altLang="zh-CN" b="1" dirty="0"/>
              <a:t>Immortal Graph </a:t>
            </a:r>
            <a:r>
              <a:rPr lang="en-US" altLang="zh-CN" dirty="0"/>
              <a:t>[Miao, TOS’15] </a:t>
            </a:r>
            <a:r>
              <a:rPr lang="zh-CN" altLang="en-US" dirty="0"/>
              <a:t>中科大、微软亚洲研究院及总部、后来又加入了清华的</a:t>
            </a:r>
            <a:endParaRPr lang="en-US" altLang="zh-CN" dirty="0"/>
          </a:p>
          <a:p>
            <a:pPr lvl="1">
              <a:lnSpc>
                <a:spcPct val="120000"/>
              </a:lnSpc>
            </a:pPr>
            <a:r>
              <a:rPr lang="zh-CN" altLang="en-US" dirty="0"/>
              <a:t>时态图分析引擎，用于研究网络度量指标随时间变化的情况。</a:t>
            </a:r>
            <a:endParaRPr lang="en-US" altLang="zh-CN" dirty="0"/>
          </a:p>
          <a:p>
            <a:pPr lvl="1">
              <a:lnSpc>
                <a:spcPct val="120000"/>
              </a:lnSpc>
            </a:pPr>
            <a:r>
              <a:rPr lang="zh-CN" altLang="en-US" dirty="0"/>
              <a:t>支持时间点和时间区间查询网络度量指标。</a:t>
            </a:r>
            <a:endParaRPr lang="en-US" altLang="zh-CN" dirty="0"/>
          </a:p>
          <a:p>
            <a:pPr lvl="1">
              <a:lnSpc>
                <a:spcPct val="120000"/>
              </a:lnSpc>
            </a:pPr>
            <a:r>
              <a:rPr lang="zh-CN" altLang="en-US" dirty="0"/>
              <a:t>通过并发和</a:t>
            </a:r>
            <a:r>
              <a:rPr lang="en-US" altLang="zh-CN" dirty="0"/>
              <a:t>Data locality</a:t>
            </a:r>
            <a:r>
              <a:rPr lang="zh-CN" altLang="en-US" dirty="0"/>
              <a:t>机制来加速相关算法（时间区间查询）。</a:t>
            </a:r>
            <a:endParaRPr lang="en-US" altLang="zh-CN" dirty="0"/>
          </a:p>
          <a:p>
            <a:pPr>
              <a:lnSpc>
                <a:spcPct val="120000"/>
              </a:lnSpc>
            </a:pPr>
            <a:r>
              <a:rPr lang="en-US" altLang="zh-CN" b="1" dirty="0" err="1"/>
              <a:t>DeltaGraph</a:t>
            </a:r>
            <a:r>
              <a:rPr lang="en-US" altLang="zh-CN" dirty="0"/>
              <a:t> [Khurana, ICDE’13]</a:t>
            </a:r>
            <a:r>
              <a:rPr lang="zh-CN" altLang="en-US" dirty="0"/>
              <a:t>、</a:t>
            </a:r>
            <a:r>
              <a:rPr lang="en-US" altLang="zh-CN" b="1" dirty="0"/>
              <a:t>Historical Graph Store</a:t>
            </a:r>
            <a:r>
              <a:rPr lang="en-US" altLang="zh-CN" dirty="0"/>
              <a:t> (HGS) [Khurana, EDBT’16] </a:t>
            </a:r>
            <a:r>
              <a:rPr lang="zh-CN" altLang="en-US" dirty="0"/>
              <a:t>马里兰大学</a:t>
            </a:r>
            <a:endParaRPr lang="en-US" altLang="zh-CN" dirty="0"/>
          </a:p>
          <a:p>
            <a:pPr lvl="1">
              <a:lnSpc>
                <a:spcPct val="120000"/>
              </a:lnSpc>
            </a:pPr>
            <a:r>
              <a:rPr lang="zh-CN" altLang="en-US" dirty="0"/>
              <a:t>快速</a:t>
            </a:r>
            <a:r>
              <a:rPr lang="en-US" altLang="zh-CN" dirty="0"/>
              <a:t>snapshot</a:t>
            </a:r>
            <a:r>
              <a:rPr lang="zh-CN" altLang="en-US" dirty="0"/>
              <a:t>查询</a:t>
            </a:r>
            <a:endParaRPr lang="en-US" altLang="zh-CN" dirty="0"/>
          </a:p>
          <a:p>
            <a:pPr lvl="1">
              <a:lnSpc>
                <a:spcPct val="120000"/>
              </a:lnSpc>
            </a:pPr>
            <a:r>
              <a:rPr lang="zh-CN" altLang="en-US" dirty="0"/>
              <a:t>基于输入流快速构造实时更新的</a:t>
            </a:r>
            <a:r>
              <a:rPr lang="en-US" altLang="zh-CN" dirty="0"/>
              <a:t>graph</a:t>
            </a:r>
            <a:r>
              <a:rPr lang="zh-CN" altLang="en-US" dirty="0"/>
              <a:t>并计算全局属性。基于</a:t>
            </a:r>
            <a:r>
              <a:rPr lang="en-US" altLang="zh-CN" dirty="0"/>
              <a:t>snapshot</a:t>
            </a:r>
            <a:r>
              <a:rPr lang="zh-CN" altLang="en-US" dirty="0"/>
              <a:t>查询</a:t>
            </a:r>
          </a:p>
          <a:p>
            <a:pPr>
              <a:lnSpc>
                <a:spcPct val="120000"/>
              </a:lnSpc>
            </a:pPr>
            <a:r>
              <a:rPr lang="en-US" altLang="zh-CN" b="1" dirty="0"/>
              <a:t>G* </a:t>
            </a:r>
            <a:r>
              <a:rPr lang="zh-CN" altLang="en-US" dirty="0"/>
              <a:t>纽约州立大学阿尔巴尼分校及韩国</a:t>
            </a:r>
            <a:endParaRPr lang="en-US" altLang="zh-CN" dirty="0"/>
          </a:p>
          <a:p>
            <a:pPr lvl="1">
              <a:lnSpc>
                <a:spcPct val="120000"/>
              </a:lnSpc>
            </a:pPr>
            <a:r>
              <a:rPr lang="zh-CN" altLang="en-US" dirty="0"/>
              <a:t>基于</a:t>
            </a:r>
            <a:r>
              <a:rPr lang="en-US" altLang="zh-CN" dirty="0"/>
              <a:t>TSB-Tree</a:t>
            </a:r>
            <a:r>
              <a:rPr lang="zh-CN" altLang="en-US" dirty="0"/>
              <a:t>的</a:t>
            </a:r>
            <a:r>
              <a:rPr lang="en-US" altLang="zh-CN" dirty="0"/>
              <a:t>snapshot</a:t>
            </a:r>
            <a:r>
              <a:rPr lang="zh-CN" altLang="en-US" dirty="0"/>
              <a:t>查询。</a:t>
            </a:r>
            <a:endParaRPr lang="en-US" altLang="zh-CN" dirty="0"/>
          </a:p>
          <a:p>
            <a:pPr>
              <a:lnSpc>
                <a:spcPct val="120000"/>
              </a:lnSpc>
            </a:pPr>
            <a:r>
              <a:rPr lang="zh-CN" altLang="en-US" dirty="0"/>
              <a:t>工业界：暂无</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0BB15FF-D466-4D12-8050-D982E607D506}" type="slidenum">
              <a:rPr lang="zh-CN" altLang="en-US" smtClean="0"/>
              <a:t>9</a:t>
            </a:fld>
            <a:endParaRPr lang="zh-CN" altLang="en-US"/>
          </a:p>
        </p:txBody>
      </p:sp>
    </p:spTree>
    <p:extLst>
      <p:ext uri="{BB962C8B-B14F-4D97-AF65-F5344CB8AC3E}">
        <p14:creationId xmlns:p14="http://schemas.microsoft.com/office/powerpoint/2010/main" val="1280294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20E001-C695-4E17-A459-D48C8A11FC3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49CB3D1A-FAD7-4A3F-949F-A5EC85BE8D9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6F59C5C-85C2-4A32-8A53-55F56D6CFB4E}"/>
              </a:ext>
            </a:extLst>
          </p:cNvPr>
          <p:cNvSpPr>
            <a:spLocks noGrp="1"/>
          </p:cNvSpPr>
          <p:nvPr>
            <p:ph type="dt" sz="half" idx="10"/>
          </p:nvPr>
        </p:nvSpPr>
        <p:spPr/>
        <p:txBody>
          <a:bodyPr/>
          <a:lstStyle/>
          <a:p>
            <a:fld id="{6D108945-85E6-4EBA-87A7-800B6A9FD7EF}" type="datetimeFigureOut">
              <a:rPr lang="zh-CN" altLang="en-US" smtClean="0"/>
              <a:t>2020/7/29</a:t>
            </a:fld>
            <a:endParaRPr lang="zh-CN" altLang="en-US"/>
          </a:p>
        </p:txBody>
      </p:sp>
      <p:sp>
        <p:nvSpPr>
          <p:cNvPr id="5" name="页脚占位符 4">
            <a:extLst>
              <a:ext uri="{FF2B5EF4-FFF2-40B4-BE49-F238E27FC236}">
                <a16:creationId xmlns:a16="http://schemas.microsoft.com/office/drawing/2014/main" id="{8DFA2FF9-9652-4327-A656-6480DABBBBE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4EC6D78-4A56-4EBF-A4BE-881C339F7875}"/>
              </a:ext>
            </a:extLst>
          </p:cNvPr>
          <p:cNvSpPr>
            <a:spLocks noGrp="1"/>
          </p:cNvSpPr>
          <p:nvPr>
            <p:ph type="sldNum" sz="quarter" idx="12"/>
          </p:nvPr>
        </p:nvSpPr>
        <p:spPr/>
        <p:txBody>
          <a:bodyPr/>
          <a:lstStyle/>
          <a:p>
            <a:fld id="{65A4B3A0-0E7C-4666-8AE1-EC358C2F18C8}" type="slidenum">
              <a:rPr lang="zh-CN" altLang="en-US" smtClean="0"/>
              <a:t>‹#›</a:t>
            </a:fld>
            <a:endParaRPr lang="zh-CN" altLang="en-US"/>
          </a:p>
        </p:txBody>
      </p:sp>
    </p:spTree>
    <p:extLst>
      <p:ext uri="{BB962C8B-B14F-4D97-AF65-F5344CB8AC3E}">
        <p14:creationId xmlns:p14="http://schemas.microsoft.com/office/powerpoint/2010/main" val="1757556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742457"/>
          </a:xfrm>
        </p:spPr>
        <p:txBody>
          <a:bodyPr>
            <a:normAutofit/>
          </a:bodyPr>
          <a:lstStyle>
            <a:lvl1pPr>
              <a:defRPr sz="4000"/>
            </a:lvl1pPr>
          </a:lstStyle>
          <a:p>
            <a:r>
              <a:rPr lang="zh-CN" altLang="en-US"/>
              <a:t>单击此处编辑母版标题样式</a:t>
            </a:r>
            <a:endParaRPr lang="en-US" dirty="0"/>
          </a:p>
        </p:txBody>
      </p:sp>
      <p:sp>
        <p:nvSpPr>
          <p:cNvPr id="3" name="Content Placeholder 2"/>
          <p:cNvSpPr>
            <a:spLocks noGrp="1"/>
          </p:cNvSpPr>
          <p:nvPr>
            <p:ph idx="1"/>
          </p:nvPr>
        </p:nvSpPr>
        <p:spPr>
          <a:xfrm>
            <a:off x="838200" y="1181109"/>
            <a:ext cx="10515600" cy="499585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4" name="文本占位符 13">
            <a:extLst>
              <a:ext uri="{FF2B5EF4-FFF2-40B4-BE49-F238E27FC236}">
                <a16:creationId xmlns:a16="http://schemas.microsoft.com/office/drawing/2014/main" id="{B25F904F-E263-4632-B8EA-5A3E6CFDE7F5}"/>
              </a:ext>
            </a:extLst>
          </p:cNvPr>
          <p:cNvSpPr>
            <a:spLocks noGrp="1"/>
          </p:cNvSpPr>
          <p:nvPr>
            <p:ph type="body" sz="quarter" idx="10"/>
          </p:nvPr>
        </p:nvSpPr>
        <p:spPr>
          <a:xfrm>
            <a:off x="635357" y="0"/>
            <a:ext cx="2321203" cy="291600"/>
          </a:xfrm>
          <a:prstGeom prst="homePlate">
            <a:avLst/>
          </a:prstGeom>
        </p:spPr>
        <p:style>
          <a:lnRef idx="1">
            <a:schemeClr val="accent5"/>
          </a:lnRef>
          <a:fillRef idx="3">
            <a:schemeClr val="accent5"/>
          </a:fillRef>
          <a:effectRef idx="2">
            <a:schemeClr val="accent5"/>
          </a:effectRef>
          <a:fontRef idx="minor">
            <a:schemeClr val="lt1"/>
          </a:fontRef>
        </p:style>
        <p:txBody>
          <a:bodyPr>
            <a:noAutofit/>
          </a:bodyPr>
          <a:lstStyle>
            <a:lvl1pPr marL="0" indent="0">
              <a:buNone/>
              <a:defRPr sz="1400" b="1">
                <a:latin typeface="+mj-lt"/>
                <a:ea typeface="+mj-ea"/>
              </a:defRPr>
            </a:lvl1pPr>
          </a:lstStyle>
          <a:p>
            <a:pPr lvl="0"/>
            <a:endParaRPr lang="zh-CN" altLang="en-US"/>
          </a:p>
        </p:txBody>
      </p:sp>
      <p:sp>
        <p:nvSpPr>
          <p:cNvPr id="21" name="文本占位符 13">
            <a:extLst>
              <a:ext uri="{FF2B5EF4-FFF2-40B4-BE49-F238E27FC236}">
                <a16:creationId xmlns:a16="http://schemas.microsoft.com/office/drawing/2014/main" id="{699A1C49-8B4C-482F-927F-315601CD9BCB}"/>
              </a:ext>
            </a:extLst>
          </p:cNvPr>
          <p:cNvSpPr>
            <a:spLocks noGrp="1"/>
          </p:cNvSpPr>
          <p:nvPr>
            <p:ph type="body" sz="quarter" idx="14"/>
          </p:nvPr>
        </p:nvSpPr>
        <p:spPr>
          <a:xfrm>
            <a:off x="2869126" y="0"/>
            <a:ext cx="3108340" cy="291600"/>
          </a:xfrm>
          <a:prstGeom prst="chevron">
            <a:avLst/>
          </a:prstGeom>
        </p:spPr>
        <p:style>
          <a:lnRef idx="1">
            <a:schemeClr val="accent5"/>
          </a:lnRef>
          <a:fillRef idx="3">
            <a:schemeClr val="accent5"/>
          </a:fillRef>
          <a:effectRef idx="2">
            <a:schemeClr val="accent5"/>
          </a:effectRef>
          <a:fontRef idx="minor">
            <a:schemeClr val="lt1"/>
          </a:fontRef>
        </p:style>
        <p:txBody>
          <a:bodyPr>
            <a:noAutofit/>
          </a:bodyPr>
          <a:lstStyle>
            <a:lvl1pPr marL="0" indent="0">
              <a:buNone/>
              <a:defRPr sz="1400" b="1">
                <a:latin typeface="+mj-lt"/>
                <a:ea typeface="+mj-ea"/>
              </a:defRPr>
            </a:lvl1pPr>
          </a:lstStyle>
          <a:p>
            <a:pPr lvl="0"/>
            <a:endParaRPr lang="zh-CN" altLang="en-US"/>
          </a:p>
        </p:txBody>
      </p:sp>
      <p:sp>
        <p:nvSpPr>
          <p:cNvPr id="22" name="文本框 21">
            <a:extLst>
              <a:ext uri="{FF2B5EF4-FFF2-40B4-BE49-F238E27FC236}">
                <a16:creationId xmlns:a16="http://schemas.microsoft.com/office/drawing/2014/main" id="{A9BCF1CC-9ED2-4392-A873-3A2EFCCF7ACE}"/>
              </a:ext>
            </a:extLst>
          </p:cNvPr>
          <p:cNvSpPr txBox="1"/>
          <p:nvPr userDrawn="1"/>
        </p:nvSpPr>
        <p:spPr>
          <a:xfrm>
            <a:off x="-1" y="2"/>
            <a:ext cx="548641" cy="291599"/>
          </a:xfrm>
          <a:prstGeom prst="rect">
            <a:avLst/>
          </a:prstGeom>
        </p:spPr>
        <p:style>
          <a:lnRef idx="1">
            <a:schemeClr val="accent5"/>
          </a:lnRef>
          <a:fillRef idx="3">
            <a:schemeClr val="accent5"/>
          </a:fillRef>
          <a:effectRef idx="2">
            <a:schemeClr val="accent5"/>
          </a:effectRef>
          <a:fontRef idx="minor">
            <a:schemeClr val="lt1"/>
          </a:fontRef>
        </p:style>
        <p:txBody>
          <a:bodyPr wrap="square" rtlCol="0">
            <a:noAutofit/>
          </a:bodyPr>
          <a:lstStyle/>
          <a:p>
            <a:fld id="{64F148CE-5050-491C-B4ED-CF917E5F6E44}" type="slidenum">
              <a:rPr lang="zh-CN" altLang="en-US" sz="1400" b="0" smtClean="0">
                <a:solidFill>
                  <a:schemeClr val="bg1"/>
                </a:solidFill>
                <a:latin typeface="+mn-lt"/>
                <a:ea typeface="+mj-ea"/>
              </a:rPr>
              <a:t>‹#›</a:t>
            </a:fld>
            <a:endParaRPr lang="zh-CN" altLang="en-US" sz="1400" b="0">
              <a:solidFill>
                <a:schemeClr val="bg1"/>
              </a:solidFill>
              <a:latin typeface="+mn-lt"/>
              <a:ea typeface="+mj-ea"/>
            </a:endParaRPr>
          </a:p>
        </p:txBody>
      </p:sp>
    </p:spTree>
    <p:extLst>
      <p:ext uri="{BB962C8B-B14F-4D97-AF65-F5344CB8AC3E}">
        <p14:creationId xmlns:p14="http://schemas.microsoft.com/office/powerpoint/2010/main" val="3617630793"/>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742457"/>
          </a:xfrm>
        </p:spPr>
        <p:txBody>
          <a:bodyPr>
            <a:normAutofit/>
          </a:bodyPr>
          <a:lstStyle>
            <a:lvl1pPr>
              <a:defRPr sz="4000"/>
            </a:lvl1pPr>
          </a:lstStyle>
          <a:p>
            <a:r>
              <a:rPr lang="zh-CN" altLang="en-US"/>
              <a:t>单击此处编辑母版标题样式</a:t>
            </a:r>
            <a:endParaRPr lang="en-US" dirty="0"/>
          </a:p>
        </p:txBody>
      </p:sp>
      <p:sp>
        <p:nvSpPr>
          <p:cNvPr id="3" name="Content Placeholder 2"/>
          <p:cNvSpPr>
            <a:spLocks noGrp="1"/>
          </p:cNvSpPr>
          <p:nvPr>
            <p:ph idx="1"/>
          </p:nvPr>
        </p:nvSpPr>
        <p:spPr>
          <a:xfrm>
            <a:off x="838200" y="1181109"/>
            <a:ext cx="10515600" cy="499585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4" name="文本占位符 13">
            <a:extLst>
              <a:ext uri="{FF2B5EF4-FFF2-40B4-BE49-F238E27FC236}">
                <a16:creationId xmlns:a16="http://schemas.microsoft.com/office/drawing/2014/main" id="{B25F904F-E263-4632-B8EA-5A3E6CFDE7F5}"/>
              </a:ext>
            </a:extLst>
          </p:cNvPr>
          <p:cNvSpPr>
            <a:spLocks noGrp="1"/>
          </p:cNvSpPr>
          <p:nvPr>
            <p:ph type="body" sz="quarter" idx="10"/>
          </p:nvPr>
        </p:nvSpPr>
        <p:spPr>
          <a:xfrm>
            <a:off x="635357" y="0"/>
            <a:ext cx="2321203" cy="291600"/>
          </a:xfrm>
          <a:prstGeom prst="homePlate">
            <a:avLst/>
          </a:prstGeom>
        </p:spPr>
        <p:style>
          <a:lnRef idx="1">
            <a:schemeClr val="accent5"/>
          </a:lnRef>
          <a:fillRef idx="3">
            <a:schemeClr val="accent5"/>
          </a:fillRef>
          <a:effectRef idx="2">
            <a:schemeClr val="accent5"/>
          </a:effectRef>
          <a:fontRef idx="minor">
            <a:schemeClr val="lt1"/>
          </a:fontRef>
        </p:style>
        <p:txBody>
          <a:bodyPr>
            <a:noAutofit/>
          </a:bodyPr>
          <a:lstStyle>
            <a:lvl1pPr marL="0" indent="0">
              <a:buNone/>
              <a:defRPr sz="1400" b="1">
                <a:latin typeface="+mj-lt"/>
                <a:ea typeface="+mj-ea"/>
              </a:defRPr>
            </a:lvl1pPr>
          </a:lstStyle>
          <a:p>
            <a:pPr lvl="0"/>
            <a:endParaRPr lang="zh-CN" altLang="en-US"/>
          </a:p>
        </p:txBody>
      </p:sp>
      <p:sp>
        <p:nvSpPr>
          <p:cNvPr id="21" name="文本占位符 13">
            <a:extLst>
              <a:ext uri="{FF2B5EF4-FFF2-40B4-BE49-F238E27FC236}">
                <a16:creationId xmlns:a16="http://schemas.microsoft.com/office/drawing/2014/main" id="{699A1C49-8B4C-482F-927F-315601CD9BCB}"/>
              </a:ext>
            </a:extLst>
          </p:cNvPr>
          <p:cNvSpPr>
            <a:spLocks noGrp="1"/>
          </p:cNvSpPr>
          <p:nvPr>
            <p:ph type="body" sz="quarter" idx="14"/>
          </p:nvPr>
        </p:nvSpPr>
        <p:spPr>
          <a:xfrm>
            <a:off x="2869126" y="0"/>
            <a:ext cx="3108340" cy="291600"/>
          </a:xfrm>
          <a:prstGeom prst="chevron">
            <a:avLst/>
          </a:prstGeom>
        </p:spPr>
        <p:style>
          <a:lnRef idx="1">
            <a:schemeClr val="accent5"/>
          </a:lnRef>
          <a:fillRef idx="3">
            <a:schemeClr val="accent5"/>
          </a:fillRef>
          <a:effectRef idx="2">
            <a:schemeClr val="accent5"/>
          </a:effectRef>
          <a:fontRef idx="minor">
            <a:schemeClr val="lt1"/>
          </a:fontRef>
        </p:style>
        <p:txBody>
          <a:bodyPr>
            <a:noAutofit/>
          </a:bodyPr>
          <a:lstStyle>
            <a:lvl1pPr marL="0" indent="0">
              <a:buNone/>
              <a:defRPr sz="1400" b="1">
                <a:latin typeface="+mj-lt"/>
                <a:ea typeface="+mj-ea"/>
              </a:defRPr>
            </a:lvl1pPr>
          </a:lstStyle>
          <a:p>
            <a:pPr lvl="0"/>
            <a:endParaRPr lang="zh-CN" altLang="en-US"/>
          </a:p>
        </p:txBody>
      </p:sp>
      <p:sp>
        <p:nvSpPr>
          <p:cNvPr id="22" name="文本框 21">
            <a:extLst>
              <a:ext uri="{FF2B5EF4-FFF2-40B4-BE49-F238E27FC236}">
                <a16:creationId xmlns:a16="http://schemas.microsoft.com/office/drawing/2014/main" id="{A9BCF1CC-9ED2-4392-A873-3A2EFCCF7ACE}"/>
              </a:ext>
            </a:extLst>
          </p:cNvPr>
          <p:cNvSpPr txBox="1"/>
          <p:nvPr userDrawn="1"/>
        </p:nvSpPr>
        <p:spPr>
          <a:xfrm>
            <a:off x="-1" y="2"/>
            <a:ext cx="548641" cy="291599"/>
          </a:xfrm>
          <a:prstGeom prst="rect">
            <a:avLst/>
          </a:prstGeom>
        </p:spPr>
        <p:style>
          <a:lnRef idx="1">
            <a:schemeClr val="accent5"/>
          </a:lnRef>
          <a:fillRef idx="3">
            <a:schemeClr val="accent5"/>
          </a:fillRef>
          <a:effectRef idx="2">
            <a:schemeClr val="accent5"/>
          </a:effectRef>
          <a:fontRef idx="minor">
            <a:schemeClr val="lt1"/>
          </a:fontRef>
        </p:style>
        <p:txBody>
          <a:bodyPr wrap="square" rtlCol="0">
            <a:noAutofit/>
          </a:bodyPr>
          <a:lstStyle/>
          <a:p>
            <a:fld id="{64F148CE-5050-491C-B4ED-CF917E5F6E44}" type="slidenum">
              <a:rPr lang="zh-CN" altLang="en-US" sz="1400" b="0" smtClean="0">
                <a:solidFill>
                  <a:schemeClr val="bg1"/>
                </a:solidFill>
                <a:latin typeface="+mn-lt"/>
                <a:ea typeface="+mj-ea"/>
              </a:rPr>
              <a:t>‹#›</a:t>
            </a:fld>
            <a:endParaRPr lang="zh-CN" altLang="en-US" sz="1400" b="0">
              <a:solidFill>
                <a:schemeClr val="bg1"/>
              </a:solidFill>
              <a:latin typeface="+mn-lt"/>
              <a:ea typeface="+mj-ea"/>
            </a:endParaRPr>
          </a:p>
        </p:txBody>
      </p:sp>
    </p:spTree>
    <p:extLst>
      <p:ext uri="{BB962C8B-B14F-4D97-AF65-F5344CB8AC3E}">
        <p14:creationId xmlns:p14="http://schemas.microsoft.com/office/powerpoint/2010/main" val="1717079713"/>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742457"/>
          </a:xfrm>
        </p:spPr>
        <p:txBody>
          <a:bodyPr>
            <a:normAutofit/>
          </a:bodyPr>
          <a:lstStyle>
            <a:lvl1pPr>
              <a:defRPr sz="4000"/>
            </a:lvl1pPr>
          </a:lstStyle>
          <a:p>
            <a:r>
              <a:rPr lang="zh-CN" altLang="en-US"/>
              <a:t>单击此处编辑母版标题样式</a:t>
            </a:r>
            <a:endParaRPr lang="en-US" dirty="0"/>
          </a:p>
        </p:txBody>
      </p:sp>
      <p:sp>
        <p:nvSpPr>
          <p:cNvPr id="3" name="Content Placeholder 2"/>
          <p:cNvSpPr>
            <a:spLocks noGrp="1"/>
          </p:cNvSpPr>
          <p:nvPr>
            <p:ph idx="1"/>
          </p:nvPr>
        </p:nvSpPr>
        <p:spPr>
          <a:xfrm>
            <a:off x="838200" y="1181109"/>
            <a:ext cx="10515600" cy="499585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4" name="文本占位符 13">
            <a:extLst>
              <a:ext uri="{FF2B5EF4-FFF2-40B4-BE49-F238E27FC236}">
                <a16:creationId xmlns:a16="http://schemas.microsoft.com/office/drawing/2014/main" id="{B25F904F-E263-4632-B8EA-5A3E6CFDE7F5}"/>
              </a:ext>
            </a:extLst>
          </p:cNvPr>
          <p:cNvSpPr>
            <a:spLocks noGrp="1"/>
          </p:cNvSpPr>
          <p:nvPr>
            <p:ph type="body" sz="quarter" idx="10"/>
          </p:nvPr>
        </p:nvSpPr>
        <p:spPr>
          <a:xfrm>
            <a:off x="635357" y="0"/>
            <a:ext cx="2321203" cy="291600"/>
          </a:xfrm>
          <a:prstGeom prst="homePlate">
            <a:avLst/>
          </a:prstGeom>
        </p:spPr>
        <p:style>
          <a:lnRef idx="1">
            <a:schemeClr val="accent5"/>
          </a:lnRef>
          <a:fillRef idx="3">
            <a:schemeClr val="accent5"/>
          </a:fillRef>
          <a:effectRef idx="2">
            <a:schemeClr val="accent5"/>
          </a:effectRef>
          <a:fontRef idx="minor">
            <a:schemeClr val="lt1"/>
          </a:fontRef>
        </p:style>
        <p:txBody>
          <a:bodyPr>
            <a:noAutofit/>
          </a:bodyPr>
          <a:lstStyle>
            <a:lvl1pPr marL="0" indent="0">
              <a:buNone/>
              <a:defRPr sz="1400" b="1">
                <a:latin typeface="+mj-lt"/>
                <a:ea typeface="+mj-ea"/>
              </a:defRPr>
            </a:lvl1pPr>
          </a:lstStyle>
          <a:p>
            <a:pPr lvl="0"/>
            <a:endParaRPr lang="zh-CN" altLang="en-US"/>
          </a:p>
        </p:txBody>
      </p:sp>
      <p:sp>
        <p:nvSpPr>
          <p:cNvPr id="21" name="文本占位符 13">
            <a:extLst>
              <a:ext uri="{FF2B5EF4-FFF2-40B4-BE49-F238E27FC236}">
                <a16:creationId xmlns:a16="http://schemas.microsoft.com/office/drawing/2014/main" id="{699A1C49-8B4C-482F-927F-315601CD9BCB}"/>
              </a:ext>
            </a:extLst>
          </p:cNvPr>
          <p:cNvSpPr>
            <a:spLocks noGrp="1"/>
          </p:cNvSpPr>
          <p:nvPr>
            <p:ph type="body" sz="quarter" idx="14"/>
          </p:nvPr>
        </p:nvSpPr>
        <p:spPr>
          <a:xfrm>
            <a:off x="2869126" y="0"/>
            <a:ext cx="3108340" cy="291600"/>
          </a:xfrm>
          <a:prstGeom prst="chevron">
            <a:avLst/>
          </a:prstGeom>
        </p:spPr>
        <p:style>
          <a:lnRef idx="1">
            <a:schemeClr val="accent5"/>
          </a:lnRef>
          <a:fillRef idx="3">
            <a:schemeClr val="accent5"/>
          </a:fillRef>
          <a:effectRef idx="2">
            <a:schemeClr val="accent5"/>
          </a:effectRef>
          <a:fontRef idx="minor">
            <a:schemeClr val="lt1"/>
          </a:fontRef>
        </p:style>
        <p:txBody>
          <a:bodyPr>
            <a:noAutofit/>
          </a:bodyPr>
          <a:lstStyle>
            <a:lvl1pPr marL="0" indent="0">
              <a:buNone/>
              <a:defRPr sz="1400" b="1">
                <a:latin typeface="+mj-lt"/>
                <a:ea typeface="+mj-ea"/>
              </a:defRPr>
            </a:lvl1pPr>
          </a:lstStyle>
          <a:p>
            <a:pPr lvl="0"/>
            <a:endParaRPr lang="zh-CN" altLang="en-US"/>
          </a:p>
        </p:txBody>
      </p:sp>
      <p:sp>
        <p:nvSpPr>
          <p:cNvPr id="22" name="文本框 21">
            <a:extLst>
              <a:ext uri="{FF2B5EF4-FFF2-40B4-BE49-F238E27FC236}">
                <a16:creationId xmlns:a16="http://schemas.microsoft.com/office/drawing/2014/main" id="{A9BCF1CC-9ED2-4392-A873-3A2EFCCF7ACE}"/>
              </a:ext>
            </a:extLst>
          </p:cNvPr>
          <p:cNvSpPr txBox="1"/>
          <p:nvPr userDrawn="1"/>
        </p:nvSpPr>
        <p:spPr>
          <a:xfrm>
            <a:off x="-1" y="2"/>
            <a:ext cx="548641" cy="291599"/>
          </a:xfrm>
          <a:prstGeom prst="rect">
            <a:avLst/>
          </a:prstGeom>
        </p:spPr>
        <p:style>
          <a:lnRef idx="1">
            <a:schemeClr val="accent5"/>
          </a:lnRef>
          <a:fillRef idx="3">
            <a:schemeClr val="accent5"/>
          </a:fillRef>
          <a:effectRef idx="2">
            <a:schemeClr val="accent5"/>
          </a:effectRef>
          <a:fontRef idx="minor">
            <a:schemeClr val="lt1"/>
          </a:fontRef>
        </p:style>
        <p:txBody>
          <a:bodyPr wrap="square" rtlCol="0">
            <a:noAutofit/>
          </a:bodyPr>
          <a:lstStyle/>
          <a:p>
            <a:fld id="{64F148CE-5050-491C-B4ED-CF917E5F6E44}" type="slidenum">
              <a:rPr lang="zh-CN" altLang="en-US" sz="1400" b="0" smtClean="0">
                <a:solidFill>
                  <a:schemeClr val="bg1"/>
                </a:solidFill>
                <a:latin typeface="+mn-lt"/>
                <a:ea typeface="+mj-ea"/>
              </a:rPr>
              <a:t>‹#›</a:t>
            </a:fld>
            <a:endParaRPr lang="zh-CN" altLang="en-US" sz="1400" b="0">
              <a:solidFill>
                <a:schemeClr val="bg1"/>
              </a:solidFill>
              <a:latin typeface="+mn-lt"/>
              <a:ea typeface="+mj-ea"/>
            </a:endParaRPr>
          </a:p>
        </p:txBody>
      </p:sp>
    </p:spTree>
    <p:extLst>
      <p:ext uri="{BB962C8B-B14F-4D97-AF65-F5344CB8AC3E}">
        <p14:creationId xmlns:p14="http://schemas.microsoft.com/office/powerpoint/2010/main" val="950920140"/>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742457"/>
          </a:xfrm>
        </p:spPr>
        <p:txBody>
          <a:bodyPr>
            <a:normAutofit/>
          </a:bodyPr>
          <a:lstStyle>
            <a:lvl1pPr>
              <a:defRPr sz="4000"/>
            </a:lvl1pPr>
          </a:lstStyle>
          <a:p>
            <a:r>
              <a:rPr lang="zh-CN" altLang="en-US"/>
              <a:t>单击此处编辑母版标题样式</a:t>
            </a:r>
            <a:endParaRPr lang="en-US" dirty="0"/>
          </a:p>
        </p:txBody>
      </p:sp>
      <p:sp>
        <p:nvSpPr>
          <p:cNvPr id="3" name="Content Placeholder 2"/>
          <p:cNvSpPr>
            <a:spLocks noGrp="1"/>
          </p:cNvSpPr>
          <p:nvPr>
            <p:ph idx="1"/>
          </p:nvPr>
        </p:nvSpPr>
        <p:spPr>
          <a:xfrm>
            <a:off x="838200" y="1181109"/>
            <a:ext cx="10515600" cy="499585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4" name="文本占位符 13">
            <a:extLst>
              <a:ext uri="{FF2B5EF4-FFF2-40B4-BE49-F238E27FC236}">
                <a16:creationId xmlns:a16="http://schemas.microsoft.com/office/drawing/2014/main" id="{B25F904F-E263-4632-B8EA-5A3E6CFDE7F5}"/>
              </a:ext>
            </a:extLst>
          </p:cNvPr>
          <p:cNvSpPr>
            <a:spLocks noGrp="1"/>
          </p:cNvSpPr>
          <p:nvPr>
            <p:ph type="body" sz="quarter" idx="10"/>
          </p:nvPr>
        </p:nvSpPr>
        <p:spPr>
          <a:xfrm>
            <a:off x="635357" y="0"/>
            <a:ext cx="2321203" cy="291600"/>
          </a:xfrm>
          <a:prstGeom prst="homePlate">
            <a:avLst/>
          </a:prstGeom>
        </p:spPr>
        <p:style>
          <a:lnRef idx="1">
            <a:schemeClr val="accent5"/>
          </a:lnRef>
          <a:fillRef idx="3">
            <a:schemeClr val="accent5"/>
          </a:fillRef>
          <a:effectRef idx="2">
            <a:schemeClr val="accent5"/>
          </a:effectRef>
          <a:fontRef idx="minor">
            <a:schemeClr val="lt1"/>
          </a:fontRef>
        </p:style>
        <p:txBody>
          <a:bodyPr>
            <a:noAutofit/>
          </a:bodyPr>
          <a:lstStyle>
            <a:lvl1pPr marL="0" indent="0">
              <a:buNone/>
              <a:defRPr sz="1400" b="1">
                <a:latin typeface="+mj-lt"/>
                <a:ea typeface="+mj-ea"/>
              </a:defRPr>
            </a:lvl1pPr>
          </a:lstStyle>
          <a:p>
            <a:pPr lvl="0"/>
            <a:endParaRPr lang="zh-CN" altLang="en-US"/>
          </a:p>
        </p:txBody>
      </p:sp>
      <p:sp>
        <p:nvSpPr>
          <p:cNvPr id="21" name="文本占位符 13">
            <a:extLst>
              <a:ext uri="{FF2B5EF4-FFF2-40B4-BE49-F238E27FC236}">
                <a16:creationId xmlns:a16="http://schemas.microsoft.com/office/drawing/2014/main" id="{699A1C49-8B4C-482F-927F-315601CD9BCB}"/>
              </a:ext>
            </a:extLst>
          </p:cNvPr>
          <p:cNvSpPr>
            <a:spLocks noGrp="1"/>
          </p:cNvSpPr>
          <p:nvPr>
            <p:ph type="body" sz="quarter" idx="14"/>
          </p:nvPr>
        </p:nvSpPr>
        <p:spPr>
          <a:xfrm>
            <a:off x="2869126" y="0"/>
            <a:ext cx="3108340" cy="291600"/>
          </a:xfrm>
          <a:prstGeom prst="chevron">
            <a:avLst/>
          </a:prstGeom>
        </p:spPr>
        <p:style>
          <a:lnRef idx="1">
            <a:schemeClr val="accent5"/>
          </a:lnRef>
          <a:fillRef idx="3">
            <a:schemeClr val="accent5"/>
          </a:fillRef>
          <a:effectRef idx="2">
            <a:schemeClr val="accent5"/>
          </a:effectRef>
          <a:fontRef idx="minor">
            <a:schemeClr val="lt1"/>
          </a:fontRef>
        </p:style>
        <p:txBody>
          <a:bodyPr>
            <a:noAutofit/>
          </a:bodyPr>
          <a:lstStyle>
            <a:lvl1pPr marL="0" indent="0">
              <a:buNone/>
              <a:defRPr sz="1400" b="1">
                <a:latin typeface="+mj-lt"/>
                <a:ea typeface="+mj-ea"/>
              </a:defRPr>
            </a:lvl1pPr>
          </a:lstStyle>
          <a:p>
            <a:pPr lvl="0"/>
            <a:endParaRPr lang="zh-CN" altLang="en-US"/>
          </a:p>
        </p:txBody>
      </p:sp>
      <p:sp>
        <p:nvSpPr>
          <p:cNvPr id="22" name="文本框 21">
            <a:extLst>
              <a:ext uri="{FF2B5EF4-FFF2-40B4-BE49-F238E27FC236}">
                <a16:creationId xmlns:a16="http://schemas.microsoft.com/office/drawing/2014/main" id="{A9BCF1CC-9ED2-4392-A873-3A2EFCCF7ACE}"/>
              </a:ext>
            </a:extLst>
          </p:cNvPr>
          <p:cNvSpPr txBox="1"/>
          <p:nvPr userDrawn="1"/>
        </p:nvSpPr>
        <p:spPr>
          <a:xfrm>
            <a:off x="-1" y="2"/>
            <a:ext cx="548641" cy="291599"/>
          </a:xfrm>
          <a:prstGeom prst="rect">
            <a:avLst/>
          </a:prstGeom>
        </p:spPr>
        <p:style>
          <a:lnRef idx="1">
            <a:schemeClr val="accent5"/>
          </a:lnRef>
          <a:fillRef idx="3">
            <a:schemeClr val="accent5"/>
          </a:fillRef>
          <a:effectRef idx="2">
            <a:schemeClr val="accent5"/>
          </a:effectRef>
          <a:fontRef idx="minor">
            <a:schemeClr val="lt1"/>
          </a:fontRef>
        </p:style>
        <p:txBody>
          <a:bodyPr wrap="square" rtlCol="0">
            <a:noAutofit/>
          </a:bodyPr>
          <a:lstStyle/>
          <a:p>
            <a:fld id="{64F148CE-5050-491C-B4ED-CF917E5F6E44}" type="slidenum">
              <a:rPr lang="zh-CN" altLang="en-US" sz="1400" b="0" smtClean="0">
                <a:solidFill>
                  <a:schemeClr val="bg1"/>
                </a:solidFill>
                <a:latin typeface="+mn-lt"/>
                <a:ea typeface="+mj-ea"/>
              </a:rPr>
              <a:t>‹#›</a:t>
            </a:fld>
            <a:endParaRPr lang="zh-CN" altLang="en-US" sz="1400" b="0">
              <a:solidFill>
                <a:schemeClr val="bg1"/>
              </a:solidFill>
              <a:latin typeface="+mn-lt"/>
              <a:ea typeface="+mj-ea"/>
            </a:endParaRPr>
          </a:p>
        </p:txBody>
      </p:sp>
    </p:spTree>
    <p:extLst>
      <p:ext uri="{BB962C8B-B14F-4D97-AF65-F5344CB8AC3E}">
        <p14:creationId xmlns:p14="http://schemas.microsoft.com/office/powerpoint/2010/main" val="783846298"/>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742457"/>
          </a:xfrm>
        </p:spPr>
        <p:txBody>
          <a:bodyPr>
            <a:normAutofit/>
          </a:bodyPr>
          <a:lstStyle>
            <a:lvl1pPr>
              <a:defRPr sz="4000"/>
            </a:lvl1pPr>
          </a:lstStyle>
          <a:p>
            <a:r>
              <a:rPr lang="zh-CN" altLang="en-US"/>
              <a:t>单击此处编辑母版标题样式</a:t>
            </a:r>
            <a:endParaRPr lang="en-US" dirty="0"/>
          </a:p>
        </p:txBody>
      </p:sp>
      <p:sp>
        <p:nvSpPr>
          <p:cNvPr id="3" name="Content Placeholder 2"/>
          <p:cNvSpPr>
            <a:spLocks noGrp="1"/>
          </p:cNvSpPr>
          <p:nvPr>
            <p:ph idx="1"/>
          </p:nvPr>
        </p:nvSpPr>
        <p:spPr>
          <a:xfrm>
            <a:off x="838200" y="1181109"/>
            <a:ext cx="10515600" cy="499585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4" name="文本占位符 13">
            <a:extLst>
              <a:ext uri="{FF2B5EF4-FFF2-40B4-BE49-F238E27FC236}">
                <a16:creationId xmlns:a16="http://schemas.microsoft.com/office/drawing/2014/main" id="{B25F904F-E263-4632-B8EA-5A3E6CFDE7F5}"/>
              </a:ext>
            </a:extLst>
          </p:cNvPr>
          <p:cNvSpPr>
            <a:spLocks noGrp="1"/>
          </p:cNvSpPr>
          <p:nvPr>
            <p:ph type="body" sz="quarter" idx="10"/>
          </p:nvPr>
        </p:nvSpPr>
        <p:spPr>
          <a:xfrm>
            <a:off x="635357" y="0"/>
            <a:ext cx="2321203" cy="291600"/>
          </a:xfrm>
          <a:prstGeom prst="homePlate">
            <a:avLst/>
          </a:prstGeom>
        </p:spPr>
        <p:style>
          <a:lnRef idx="1">
            <a:schemeClr val="accent5"/>
          </a:lnRef>
          <a:fillRef idx="3">
            <a:schemeClr val="accent5"/>
          </a:fillRef>
          <a:effectRef idx="2">
            <a:schemeClr val="accent5"/>
          </a:effectRef>
          <a:fontRef idx="minor">
            <a:schemeClr val="lt1"/>
          </a:fontRef>
        </p:style>
        <p:txBody>
          <a:bodyPr>
            <a:noAutofit/>
          </a:bodyPr>
          <a:lstStyle>
            <a:lvl1pPr marL="0" indent="0">
              <a:buNone/>
              <a:defRPr sz="1400" b="1">
                <a:latin typeface="+mj-lt"/>
                <a:ea typeface="+mj-ea"/>
              </a:defRPr>
            </a:lvl1pPr>
          </a:lstStyle>
          <a:p>
            <a:pPr lvl="0"/>
            <a:endParaRPr lang="zh-CN" altLang="en-US"/>
          </a:p>
        </p:txBody>
      </p:sp>
      <p:sp>
        <p:nvSpPr>
          <p:cNvPr id="21" name="文本占位符 13">
            <a:extLst>
              <a:ext uri="{FF2B5EF4-FFF2-40B4-BE49-F238E27FC236}">
                <a16:creationId xmlns:a16="http://schemas.microsoft.com/office/drawing/2014/main" id="{699A1C49-8B4C-482F-927F-315601CD9BCB}"/>
              </a:ext>
            </a:extLst>
          </p:cNvPr>
          <p:cNvSpPr>
            <a:spLocks noGrp="1"/>
          </p:cNvSpPr>
          <p:nvPr>
            <p:ph type="body" sz="quarter" idx="14"/>
          </p:nvPr>
        </p:nvSpPr>
        <p:spPr>
          <a:xfrm>
            <a:off x="2869126" y="0"/>
            <a:ext cx="3108340" cy="291600"/>
          </a:xfrm>
          <a:prstGeom prst="chevron">
            <a:avLst/>
          </a:prstGeom>
        </p:spPr>
        <p:style>
          <a:lnRef idx="1">
            <a:schemeClr val="accent5"/>
          </a:lnRef>
          <a:fillRef idx="3">
            <a:schemeClr val="accent5"/>
          </a:fillRef>
          <a:effectRef idx="2">
            <a:schemeClr val="accent5"/>
          </a:effectRef>
          <a:fontRef idx="minor">
            <a:schemeClr val="lt1"/>
          </a:fontRef>
        </p:style>
        <p:txBody>
          <a:bodyPr>
            <a:noAutofit/>
          </a:bodyPr>
          <a:lstStyle>
            <a:lvl1pPr marL="0" indent="0">
              <a:buNone/>
              <a:defRPr sz="1400" b="1">
                <a:latin typeface="+mj-lt"/>
                <a:ea typeface="+mj-ea"/>
              </a:defRPr>
            </a:lvl1pPr>
          </a:lstStyle>
          <a:p>
            <a:pPr lvl="0"/>
            <a:endParaRPr lang="zh-CN" altLang="en-US"/>
          </a:p>
        </p:txBody>
      </p:sp>
      <p:sp>
        <p:nvSpPr>
          <p:cNvPr id="22" name="文本框 21">
            <a:extLst>
              <a:ext uri="{FF2B5EF4-FFF2-40B4-BE49-F238E27FC236}">
                <a16:creationId xmlns:a16="http://schemas.microsoft.com/office/drawing/2014/main" id="{A9BCF1CC-9ED2-4392-A873-3A2EFCCF7ACE}"/>
              </a:ext>
            </a:extLst>
          </p:cNvPr>
          <p:cNvSpPr txBox="1"/>
          <p:nvPr userDrawn="1"/>
        </p:nvSpPr>
        <p:spPr>
          <a:xfrm>
            <a:off x="-1" y="2"/>
            <a:ext cx="548641" cy="291599"/>
          </a:xfrm>
          <a:prstGeom prst="rect">
            <a:avLst/>
          </a:prstGeom>
        </p:spPr>
        <p:style>
          <a:lnRef idx="1">
            <a:schemeClr val="accent5"/>
          </a:lnRef>
          <a:fillRef idx="3">
            <a:schemeClr val="accent5"/>
          </a:fillRef>
          <a:effectRef idx="2">
            <a:schemeClr val="accent5"/>
          </a:effectRef>
          <a:fontRef idx="minor">
            <a:schemeClr val="lt1"/>
          </a:fontRef>
        </p:style>
        <p:txBody>
          <a:bodyPr wrap="square" rtlCol="0">
            <a:noAutofit/>
          </a:bodyPr>
          <a:lstStyle/>
          <a:p>
            <a:fld id="{64F148CE-5050-491C-B4ED-CF917E5F6E44}" type="slidenum">
              <a:rPr lang="zh-CN" altLang="en-US" sz="1400" b="0" smtClean="0">
                <a:solidFill>
                  <a:schemeClr val="bg1"/>
                </a:solidFill>
                <a:latin typeface="+mn-lt"/>
                <a:ea typeface="+mj-ea"/>
              </a:rPr>
              <a:t>‹#›</a:t>
            </a:fld>
            <a:endParaRPr lang="zh-CN" altLang="en-US" sz="1400" b="0">
              <a:solidFill>
                <a:schemeClr val="bg1"/>
              </a:solidFill>
              <a:latin typeface="+mn-lt"/>
              <a:ea typeface="+mj-ea"/>
            </a:endParaRPr>
          </a:p>
        </p:txBody>
      </p:sp>
    </p:spTree>
    <p:extLst>
      <p:ext uri="{BB962C8B-B14F-4D97-AF65-F5344CB8AC3E}">
        <p14:creationId xmlns:p14="http://schemas.microsoft.com/office/powerpoint/2010/main" val="1042881628"/>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742457"/>
          </a:xfrm>
        </p:spPr>
        <p:txBody>
          <a:bodyPr>
            <a:normAutofit/>
          </a:bodyPr>
          <a:lstStyle>
            <a:lvl1pPr>
              <a:defRPr sz="4000"/>
            </a:lvl1pPr>
          </a:lstStyle>
          <a:p>
            <a:r>
              <a:rPr lang="zh-CN" altLang="en-US"/>
              <a:t>单击此处编辑母版标题样式</a:t>
            </a:r>
            <a:endParaRPr lang="en-US" dirty="0"/>
          </a:p>
        </p:txBody>
      </p:sp>
      <p:sp>
        <p:nvSpPr>
          <p:cNvPr id="3" name="Content Placeholder 2"/>
          <p:cNvSpPr>
            <a:spLocks noGrp="1"/>
          </p:cNvSpPr>
          <p:nvPr>
            <p:ph idx="1"/>
          </p:nvPr>
        </p:nvSpPr>
        <p:spPr>
          <a:xfrm>
            <a:off x="838200" y="1181109"/>
            <a:ext cx="10515600" cy="499585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4" name="文本占位符 13">
            <a:extLst>
              <a:ext uri="{FF2B5EF4-FFF2-40B4-BE49-F238E27FC236}">
                <a16:creationId xmlns:a16="http://schemas.microsoft.com/office/drawing/2014/main" id="{B25F904F-E263-4632-B8EA-5A3E6CFDE7F5}"/>
              </a:ext>
            </a:extLst>
          </p:cNvPr>
          <p:cNvSpPr>
            <a:spLocks noGrp="1"/>
          </p:cNvSpPr>
          <p:nvPr>
            <p:ph type="body" sz="quarter" idx="10"/>
          </p:nvPr>
        </p:nvSpPr>
        <p:spPr>
          <a:xfrm>
            <a:off x="635357" y="0"/>
            <a:ext cx="2321203" cy="291600"/>
          </a:xfrm>
          <a:prstGeom prst="homePlate">
            <a:avLst/>
          </a:prstGeom>
        </p:spPr>
        <p:style>
          <a:lnRef idx="1">
            <a:schemeClr val="accent5"/>
          </a:lnRef>
          <a:fillRef idx="3">
            <a:schemeClr val="accent5"/>
          </a:fillRef>
          <a:effectRef idx="2">
            <a:schemeClr val="accent5"/>
          </a:effectRef>
          <a:fontRef idx="minor">
            <a:schemeClr val="lt1"/>
          </a:fontRef>
        </p:style>
        <p:txBody>
          <a:bodyPr>
            <a:noAutofit/>
          </a:bodyPr>
          <a:lstStyle>
            <a:lvl1pPr marL="0" indent="0">
              <a:buNone/>
              <a:defRPr sz="1400" b="1">
                <a:latin typeface="+mj-lt"/>
                <a:ea typeface="+mj-ea"/>
              </a:defRPr>
            </a:lvl1pPr>
          </a:lstStyle>
          <a:p>
            <a:pPr lvl="0"/>
            <a:endParaRPr lang="zh-CN" altLang="en-US"/>
          </a:p>
        </p:txBody>
      </p:sp>
      <p:sp>
        <p:nvSpPr>
          <p:cNvPr id="21" name="文本占位符 13">
            <a:extLst>
              <a:ext uri="{FF2B5EF4-FFF2-40B4-BE49-F238E27FC236}">
                <a16:creationId xmlns:a16="http://schemas.microsoft.com/office/drawing/2014/main" id="{699A1C49-8B4C-482F-927F-315601CD9BCB}"/>
              </a:ext>
            </a:extLst>
          </p:cNvPr>
          <p:cNvSpPr>
            <a:spLocks noGrp="1"/>
          </p:cNvSpPr>
          <p:nvPr>
            <p:ph type="body" sz="quarter" idx="14"/>
          </p:nvPr>
        </p:nvSpPr>
        <p:spPr>
          <a:xfrm>
            <a:off x="2869126" y="0"/>
            <a:ext cx="3108340" cy="291600"/>
          </a:xfrm>
          <a:prstGeom prst="chevron">
            <a:avLst/>
          </a:prstGeom>
        </p:spPr>
        <p:style>
          <a:lnRef idx="1">
            <a:schemeClr val="accent5"/>
          </a:lnRef>
          <a:fillRef idx="3">
            <a:schemeClr val="accent5"/>
          </a:fillRef>
          <a:effectRef idx="2">
            <a:schemeClr val="accent5"/>
          </a:effectRef>
          <a:fontRef idx="minor">
            <a:schemeClr val="lt1"/>
          </a:fontRef>
        </p:style>
        <p:txBody>
          <a:bodyPr>
            <a:noAutofit/>
          </a:bodyPr>
          <a:lstStyle>
            <a:lvl1pPr marL="0" indent="0">
              <a:buNone/>
              <a:defRPr sz="1400" b="1">
                <a:latin typeface="+mj-lt"/>
                <a:ea typeface="+mj-ea"/>
              </a:defRPr>
            </a:lvl1pPr>
          </a:lstStyle>
          <a:p>
            <a:pPr lvl="0"/>
            <a:endParaRPr lang="zh-CN" altLang="en-US"/>
          </a:p>
        </p:txBody>
      </p:sp>
      <p:sp>
        <p:nvSpPr>
          <p:cNvPr id="22" name="文本框 21">
            <a:extLst>
              <a:ext uri="{FF2B5EF4-FFF2-40B4-BE49-F238E27FC236}">
                <a16:creationId xmlns:a16="http://schemas.microsoft.com/office/drawing/2014/main" id="{A9BCF1CC-9ED2-4392-A873-3A2EFCCF7ACE}"/>
              </a:ext>
            </a:extLst>
          </p:cNvPr>
          <p:cNvSpPr txBox="1"/>
          <p:nvPr userDrawn="1"/>
        </p:nvSpPr>
        <p:spPr>
          <a:xfrm>
            <a:off x="-1" y="2"/>
            <a:ext cx="548641" cy="291599"/>
          </a:xfrm>
          <a:prstGeom prst="rect">
            <a:avLst/>
          </a:prstGeom>
        </p:spPr>
        <p:style>
          <a:lnRef idx="1">
            <a:schemeClr val="accent5"/>
          </a:lnRef>
          <a:fillRef idx="3">
            <a:schemeClr val="accent5"/>
          </a:fillRef>
          <a:effectRef idx="2">
            <a:schemeClr val="accent5"/>
          </a:effectRef>
          <a:fontRef idx="minor">
            <a:schemeClr val="lt1"/>
          </a:fontRef>
        </p:style>
        <p:txBody>
          <a:bodyPr wrap="square" rtlCol="0">
            <a:noAutofit/>
          </a:bodyPr>
          <a:lstStyle/>
          <a:p>
            <a:fld id="{64F148CE-5050-491C-B4ED-CF917E5F6E44}" type="slidenum">
              <a:rPr lang="zh-CN" altLang="en-US" sz="1400" b="0" smtClean="0">
                <a:solidFill>
                  <a:schemeClr val="bg1"/>
                </a:solidFill>
                <a:latin typeface="+mn-lt"/>
                <a:ea typeface="+mj-ea"/>
              </a:rPr>
              <a:t>‹#›</a:t>
            </a:fld>
            <a:endParaRPr lang="zh-CN" altLang="en-US" sz="1400" b="0">
              <a:solidFill>
                <a:schemeClr val="bg1"/>
              </a:solidFill>
              <a:latin typeface="+mn-lt"/>
              <a:ea typeface="+mj-ea"/>
            </a:endParaRPr>
          </a:p>
        </p:txBody>
      </p:sp>
    </p:spTree>
    <p:extLst>
      <p:ext uri="{BB962C8B-B14F-4D97-AF65-F5344CB8AC3E}">
        <p14:creationId xmlns:p14="http://schemas.microsoft.com/office/powerpoint/2010/main" val="2619118010"/>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742457"/>
          </a:xfrm>
        </p:spPr>
        <p:txBody>
          <a:bodyPr>
            <a:normAutofit/>
          </a:bodyPr>
          <a:lstStyle>
            <a:lvl1pPr>
              <a:defRPr sz="4000"/>
            </a:lvl1pPr>
          </a:lstStyle>
          <a:p>
            <a:r>
              <a:rPr lang="zh-CN" altLang="en-US"/>
              <a:t>单击此处编辑母版标题样式</a:t>
            </a:r>
            <a:endParaRPr lang="en-US" dirty="0"/>
          </a:p>
        </p:txBody>
      </p:sp>
      <p:sp>
        <p:nvSpPr>
          <p:cNvPr id="3" name="Content Placeholder 2"/>
          <p:cNvSpPr>
            <a:spLocks noGrp="1"/>
          </p:cNvSpPr>
          <p:nvPr>
            <p:ph idx="1"/>
          </p:nvPr>
        </p:nvSpPr>
        <p:spPr>
          <a:xfrm>
            <a:off x="838200" y="1181109"/>
            <a:ext cx="10515600" cy="499585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4" name="文本占位符 13">
            <a:extLst>
              <a:ext uri="{FF2B5EF4-FFF2-40B4-BE49-F238E27FC236}">
                <a16:creationId xmlns:a16="http://schemas.microsoft.com/office/drawing/2014/main" id="{B25F904F-E263-4632-B8EA-5A3E6CFDE7F5}"/>
              </a:ext>
            </a:extLst>
          </p:cNvPr>
          <p:cNvSpPr>
            <a:spLocks noGrp="1"/>
          </p:cNvSpPr>
          <p:nvPr>
            <p:ph type="body" sz="quarter" idx="10"/>
          </p:nvPr>
        </p:nvSpPr>
        <p:spPr>
          <a:xfrm>
            <a:off x="635357" y="0"/>
            <a:ext cx="2321203" cy="291600"/>
          </a:xfrm>
          <a:prstGeom prst="homePlate">
            <a:avLst/>
          </a:prstGeom>
        </p:spPr>
        <p:style>
          <a:lnRef idx="1">
            <a:schemeClr val="accent5"/>
          </a:lnRef>
          <a:fillRef idx="3">
            <a:schemeClr val="accent5"/>
          </a:fillRef>
          <a:effectRef idx="2">
            <a:schemeClr val="accent5"/>
          </a:effectRef>
          <a:fontRef idx="minor">
            <a:schemeClr val="lt1"/>
          </a:fontRef>
        </p:style>
        <p:txBody>
          <a:bodyPr>
            <a:noAutofit/>
          </a:bodyPr>
          <a:lstStyle>
            <a:lvl1pPr marL="0" indent="0">
              <a:buNone/>
              <a:defRPr sz="1400" b="1">
                <a:latin typeface="+mj-lt"/>
                <a:ea typeface="+mj-ea"/>
              </a:defRPr>
            </a:lvl1pPr>
          </a:lstStyle>
          <a:p>
            <a:pPr lvl="0"/>
            <a:endParaRPr lang="zh-CN" altLang="en-US"/>
          </a:p>
        </p:txBody>
      </p:sp>
      <p:sp>
        <p:nvSpPr>
          <p:cNvPr id="21" name="文本占位符 13">
            <a:extLst>
              <a:ext uri="{FF2B5EF4-FFF2-40B4-BE49-F238E27FC236}">
                <a16:creationId xmlns:a16="http://schemas.microsoft.com/office/drawing/2014/main" id="{699A1C49-8B4C-482F-927F-315601CD9BCB}"/>
              </a:ext>
            </a:extLst>
          </p:cNvPr>
          <p:cNvSpPr>
            <a:spLocks noGrp="1"/>
          </p:cNvSpPr>
          <p:nvPr>
            <p:ph type="body" sz="quarter" idx="14"/>
          </p:nvPr>
        </p:nvSpPr>
        <p:spPr>
          <a:xfrm>
            <a:off x="2869126" y="0"/>
            <a:ext cx="3108340" cy="291600"/>
          </a:xfrm>
          <a:prstGeom prst="chevron">
            <a:avLst/>
          </a:prstGeom>
        </p:spPr>
        <p:style>
          <a:lnRef idx="1">
            <a:schemeClr val="accent5"/>
          </a:lnRef>
          <a:fillRef idx="3">
            <a:schemeClr val="accent5"/>
          </a:fillRef>
          <a:effectRef idx="2">
            <a:schemeClr val="accent5"/>
          </a:effectRef>
          <a:fontRef idx="minor">
            <a:schemeClr val="lt1"/>
          </a:fontRef>
        </p:style>
        <p:txBody>
          <a:bodyPr>
            <a:noAutofit/>
          </a:bodyPr>
          <a:lstStyle>
            <a:lvl1pPr marL="0" indent="0">
              <a:buNone/>
              <a:defRPr sz="1400" b="1">
                <a:latin typeface="+mj-lt"/>
                <a:ea typeface="+mj-ea"/>
              </a:defRPr>
            </a:lvl1pPr>
          </a:lstStyle>
          <a:p>
            <a:pPr lvl="0"/>
            <a:endParaRPr lang="zh-CN" altLang="en-US"/>
          </a:p>
        </p:txBody>
      </p:sp>
      <p:sp>
        <p:nvSpPr>
          <p:cNvPr id="22" name="文本框 21">
            <a:extLst>
              <a:ext uri="{FF2B5EF4-FFF2-40B4-BE49-F238E27FC236}">
                <a16:creationId xmlns:a16="http://schemas.microsoft.com/office/drawing/2014/main" id="{A9BCF1CC-9ED2-4392-A873-3A2EFCCF7ACE}"/>
              </a:ext>
            </a:extLst>
          </p:cNvPr>
          <p:cNvSpPr txBox="1"/>
          <p:nvPr userDrawn="1"/>
        </p:nvSpPr>
        <p:spPr>
          <a:xfrm>
            <a:off x="-1" y="2"/>
            <a:ext cx="548641" cy="291599"/>
          </a:xfrm>
          <a:prstGeom prst="rect">
            <a:avLst/>
          </a:prstGeom>
        </p:spPr>
        <p:style>
          <a:lnRef idx="1">
            <a:schemeClr val="accent5"/>
          </a:lnRef>
          <a:fillRef idx="3">
            <a:schemeClr val="accent5"/>
          </a:fillRef>
          <a:effectRef idx="2">
            <a:schemeClr val="accent5"/>
          </a:effectRef>
          <a:fontRef idx="minor">
            <a:schemeClr val="lt1"/>
          </a:fontRef>
        </p:style>
        <p:txBody>
          <a:bodyPr wrap="square" rtlCol="0">
            <a:noAutofit/>
          </a:bodyPr>
          <a:lstStyle/>
          <a:p>
            <a:fld id="{64F148CE-5050-491C-B4ED-CF917E5F6E44}" type="slidenum">
              <a:rPr lang="zh-CN" altLang="en-US" sz="1400" b="0" smtClean="0">
                <a:solidFill>
                  <a:schemeClr val="bg1"/>
                </a:solidFill>
                <a:latin typeface="+mn-lt"/>
                <a:ea typeface="+mj-ea"/>
              </a:rPr>
              <a:t>‹#›</a:t>
            </a:fld>
            <a:endParaRPr lang="zh-CN" altLang="en-US" sz="1400" b="0">
              <a:solidFill>
                <a:schemeClr val="bg1"/>
              </a:solidFill>
              <a:latin typeface="+mn-lt"/>
              <a:ea typeface="+mj-ea"/>
            </a:endParaRPr>
          </a:p>
        </p:txBody>
      </p:sp>
    </p:spTree>
    <p:extLst>
      <p:ext uri="{BB962C8B-B14F-4D97-AF65-F5344CB8AC3E}">
        <p14:creationId xmlns:p14="http://schemas.microsoft.com/office/powerpoint/2010/main" val="1187127460"/>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742457"/>
          </a:xfrm>
        </p:spPr>
        <p:txBody>
          <a:bodyPr>
            <a:normAutofit/>
          </a:bodyPr>
          <a:lstStyle>
            <a:lvl1pPr>
              <a:defRPr sz="4000"/>
            </a:lvl1pPr>
          </a:lstStyle>
          <a:p>
            <a:r>
              <a:rPr lang="zh-CN" altLang="en-US"/>
              <a:t>单击此处编辑母版标题样式</a:t>
            </a:r>
            <a:endParaRPr lang="en-US" dirty="0"/>
          </a:p>
        </p:txBody>
      </p:sp>
      <p:sp>
        <p:nvSpPr>
          <p:cNvPr id="3" name="Content Placeholder 2"/>
          <p:cNvSpPr>
            <a:spLocks noGrp="1"/>
          </p:cNvSpPr>
          <p:nvPr>
            <p:ph idx="1"/>
          </p:nvPr>
        </p:nvSpPr>
        <p:spPr>
          <a:xfrm>
            <a:off x="838200" y="1181109"/>
            <a:ext cx="10515600" cy="499585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4" name="文本占位符 13">
            <a:extLst>
              <a:ext uri="{FF2B5EF4-FFF2-40B4-BE49-F238E27FC236}">
                <a16:creationId xmlns:a16="http://schemas.microsoft.com/office/drawing/2014/main" id="{B25F904F-E263-4632-B8EA-5A3E6CFDE7F5}"/>
              </a:ext>
            </a:extLst>
          </p:cNvPr>
          <p:cNvSpPr>
            <a:spLocks noGrp="1"/>
          </p:cNvSpPr>
          <p:nvPr>
            <p:ph type="body" sz="quarter" idx="10"/>
          </p:nvPr>
        </p:nvSpPr>
        <p:spPr>
          <a:xfrm>
            <a:off x="635357" y="0"/>
            <a:ext cx="2321203" cy="291600"/>
          </a:xfrm>
          <a:prstGeom prst="homePlate">
            <a:avLst/>
          </a:prstGeom>
        </p:spPr>
        <p:style>
          <a:lnRef idx="1">
            <a:schemeClr val="accent5"/>
          </a:lnRef>
          <a:fillRef idx="3">
            <a:schemeClr val="accent5"/>
          </a:fillRef>
          <a:effectRef idx="2">
            <a:schemeClr val="accent5"/>
          </a:effectRef>
          <a:fontRef idx="minor">
            <a:schemeClr val="lt1"/>
          </a:fontRef>
        </p:style>
        <p:txBody>
          <a:bodyPr>
            <a:noAutofit/>
          </a:bodyPr>
          <a:lstStyle>
            <a:lvl1pPr marL="0" indent="0">
              <a:buNone/>
              <a:defRPr sz="1400" b="1">
                <a:latin typeface="+mj-lt"/>
                <a:ea typeface="+mj-ea"/>
              </a:defRPr>
            </a:lvl1pPr>
          </a:lstStyle>
          <a:p>
            <a:pPr lvl="0"/>
            <a:endParaRPr lang="zh-CN" altLang="en-US"/>
          </a:p>
        </p:txBody>
      </p:sp>
      <p:sp>
        <p:nvSpPr>
          <p:cNvPr id="21" name="文本占位符 13">
            <a:extLst>
              <a:ext uri="{FF2B5EF4-FFF2-40B4-BE49-F238E27FC236}">
                <a16:creationId xmlns:a16="http://schemas.microsoft.com/office/drawing/2014/main" id="{699A1C49-8B4C-482F-927F-315601CD9BCB}"/>
              </a:ext>
            </a:extLst>
          </p:cNvPr>
          <p:cNvSpPr>
            <a:spLocks noGrp="1"/>
          </p:cNvSpPr>
          <p:nvPr>
            <p:ph type="body" sz="quarter" idx="14"/>
          </p:nvPr>
        </p:nvSpPr>
        <p:spPr>
          <a:xfrm>
            <a:off x="2869126" y="0"/>
            <a:ext cx="3108340" cy="291600"/>
          </a:xfrm>
          <a:prstGeom prst="chevron">
            <a:avLst/>
          </a:prstGeom>
        </p:spPr>
        <p:style>
          <a:lnRef idx="1">
            <a:schemeClr val="accent5"/>
          </a:lnRef>
          <a:fillRef idx="3">
            <a:schemeClr val="accent5"/>
          </a:fillRef>
          <a:effectRef idx="2">
            <a:schemeClr val="accent5"/>
          </a:effectRef>
          <a:fontRef idx="minor">
            <a:schemeClr val="lt1"/>
          </a:fontRef>
        </p:style>
        <p:txBody>
          <a:bodyPr>
            <a:noAutofit/>
          </a:bodyPr>
          <a:lstStyle>
            <a:lvl1pPr marL="0" indent="0">
              <a:buNone/>
              <a:defRPr sz="1400" b="1">
                <a:latin typeface="+mj-lt"/>
                <a:ea typeface="+mj-ea"/>
              </a:defRPr>
            </a:lvl1pPr>
          </a:lstStyle>
          <a:p>
            <a:pPr lvl="0"/>
            <a:endParaRPr lang="zh-CN" altLang="en-US"/>
          </a:p>
        </p:txBody>
      </p:sp>
      <p:sp>
        <p:nvSpPr>
          <p:cNvPr id="22" name="文本框 21">
            <a:extLst>
              <a:ext uri="{FF2B5EF4-FFF2-40B4-BE49-F238E27FC236}">
                <a16:creationId xmlns:a16="http://schemas.microsoft.com/office/drawing/2014/main" id="{A9BCF1CC-9ED2-4392-A873-3A2EFCCF7ACE}"/>
              </a:ext>
            </a:extLst>
          </p:cNvPr>
          <p:cNvSpPr txBox="1"/>
          <p:nvPr userDrawn="1"/>
        </p:nvSpPr>
        <p:spPr>
          <a:xfrm>
            <a:off x="-1" y="2"/>
            <a:ext cx="548641" cy="291599"/>
          </a:xfrm>
          <a:prstGeom prst="rect">
            <a:avLst/>
          </a:prstGeom>
        </p:spPr>
        <p:style>
          <a:lnRef idx="1">
            <a:schemeClr val="accent5"/>
          </a:lnRef>
          <a:fillRef idx="3">
            <a:schemeClr val="accent5"/>
          </a:fillRef>
          <a:effectRef idx="2">
            <a:schemeClr val="accent5"/>
          </a:effectRef>
          <a:fontRef idx="minor">
            <a:schemeClr val="lt1"/>
          </a:fontRef>
        </p:style>
        <p:txBody>
          <a:bodyPr wrap="square" rtlCol="0">
            <a:noAutofit/>
          </a:bodyPr>
          <a:lstStyle/>
          <a:p>
            <a:fld id="{64F148CE-5050-491C-B4ED-CF917E5F6E44}" type="slidenum">
              <a:rPr lang="zh-CN" altLang="en-US" sz="1400" b="0" smtClean="0">
                <a:solidFill>
                  <a:schemeClr val="bg1"/>
                </a:solidFill>
                <a:latin typeface="+mn-lt"/>
                <a:ea typeface="+mj-ea"/>
              </a:rPr>
              <a:t>‹#›</a:t>
            </a:fld>
            <a:endParaRPr lang="zh-CN" altLang="en-US" sz="1400" b="0">
              <a:solidFill>
                <a:schemeClr val="bg1"/>
              </a:solidFill>
              <a:latin typeface="+mn-lt"/>
              <a:ea typeface="+mj-ea"/>
            </a:endParaRPr>
          </a:p>
        </p:txBody>
      </p:sp>
    </p:spTree>
    <p:extLst>
      <p:ext uri="{BB962C8B-B14F-4D97-AF65-F5344CB8AC3E}">
        <p14:creationId xmlns:p14="http://schemas.microsoft.com/office/powerpoint/2010/main" val="2963477232"/>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742457"/>
          </a:xfrm>
        </p:spPr>
        <p:txBody>
          <a:bodyPr>
            <a:normAutofit/>
          </a:bodyPr>
          <a:lstStyle>
            <a:lvl1pPr>
              <a:defRPr sz="4000"/>
            </a:lvl1pPr>
          </a:lstStyle>
          <a:p>
            <a:r>
              <a:rPr lang="zh-CN" altLang="en-US"/>
              <a:t>单击此处编辑母版标题样式</a:t>
            </a:r>
            <a:endParaRPr lang="en-US" dirty="0"/>
          </a:p>
        </p:txBody>
      </p:sp>
      <p:sp>
        <p:nvSpPr>
          <p:cNvPr id="3" name="Content Placeholder 2"/>
          <p:cNvSpPr>
            <a:spLocks noGrp="1"/>
          </p:cNvSpPr>
          <p:nvPr>
            <p:ph idx="1"/>
          </p:nvPr>
        </p:nvSpPr>
        <p:spPr>
          <a:xfrm>
            <a:off x="838200" y="1181109"/>
            <a:ext cx="10515600" cy="499585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4" name="文本占位符 13">
            <a:extLst>
              <a:ext uri="{FF2B5EF4-FFF2-40B4-BE49-F238E27FC236}">
                <a16:creationId xmlns:a16="http://schemas.microsoft.com/office/drawing/2014/main" id="{B25F904F-E263-4632-B8EA-5A3E6CFDE7F5}"/>
              </a:ext>
            </a:extLst>
          </p:cNvPr>
          <p:cNvSpPr>
            <a:spLocks noGrp="1"/>
          </p:cNvSpPr>
          <p:nvPr>
            <p:ph type="body" sz="quarter" idx="10"/>
          </p:nvPr>
        </p:nvSpPr>
        <p:spPr>
          <a:xfrm>
            <a:off x="635357" y="0"/>
            <a:ext cx="2321203" cy="291600"/>
          </a:xfrm>
          <a:prstGeom prst="homePlate">
            <a:avLst/>
          </a:prstGeom>
        </p:spPr>
        <p:style>
          <a:lnRef idx="1">
            <a:schemeClr val="accent5"/>
          </a:lnRef>
          <a:fillRef idx="3">
            <a:schemeClr val="accent5"/>
          </a:fillRef>
          <a:effectRef idx="2">
            <a:schemeClr val="accent5"/>
          </a:effectRef>
          <a:fontRef idx="minor">
            <a:schemeClr val="lt1"/>
          </a:fontRef>
        </p:style>
        <p:txBody>
          <a:bodyPr>
            <a:noAutofit/>
          </a:bodyPr>
          <a:lstStyle>
            <a:lvl1pPr marL="0" indent="0">
              <a:buNone/>
              <a:defRPr sz="1400" b="1">
                <a:latin typeface="+mj-lt"/>
                <a:ea typeface="+mj-ea"/>
              </a:defRPr>
            </a:lvl1pPr>
          </a:lstStyle>
          <a:p>
            <a:pPr lvl="0"/>
            <a:endParaRPr lang="zh-CN" altLang="en-US"/>
          </a:p>
        </p:txBody>
      </p:sp>
      <p:sp>
        <p:nvSpPr>
          <p:cNvPr id="21" name="文本占位符 13">
            <a:extLst>
              <a:ext uri="{FF2B5EF4-FFF2-40B4-BE49-F238E27FC236}">
                <a16:creationId xmlns:a16="http://schemas.microsoft.com/office/drawing/2014/main" id="{699A1C49-8B4C-482F-927F-315601CD9BCB}"/>
              </a:ext>
            </a:extLst>
          </p:cNvPr>
          <p:cNvSpPr>
            <a:spLocks noGrp="1"/>
          </p:cNvSpPr>
          <p:nvPr>
            <p:ph type="body" sz="quarter" idx="14"/>
          </p:nvPr>
        </p:nvSpPr>
        <p:spPr>
          <a:xfrm>
            <a:off x="2869126" y="0"/>
            <a:ext cx="3108340" cy="291600"/>
          </a:xfrm>
          <a:prstGeom prst="chevron">
            <a:avLst/>
          </a:prstGeom>
        </p:spPr>
        <p:style>
          <a:lnRef idx="1">
            <a:schemeClr val="accent5"/>
          </a:lnRef>
          <a:fillRef idx="3">
            <a:schemeClr val="accent5"/>
          </a:fillRef>
          <a:effectRef idx="2">
            <a:schemeClr val="accent5"/>
          </a:effectRef>
          <a:fontRef idx="minor">
            <a:schemeClr val="lt1"/>
          </a:fontRef>
        </p:style>
        <p:txBody>
          <a:bodyPr>
            <a:noAutofit/>
          </a:bodyPr>
          <a:lstStyle>
            <a:lvl1pPr marL="0" indent="0">
              <a:buNone/>
              <a:defRPr sz="1400" b="1">
                <a:latin typeface="+mj-lt"/>
                <a:ea typeface="+mj-ea"/>
              </a:defRPr>
            </a:lvl1pPr>
          </a:lstStyle>
          <a:p>
            <a:pPr lvl="0"/>
            <a:endParaRPr lang="zh-CN" altLang="en-US"/>
          </a:p>
        </p:txBody>
      </p:sp>
      <p:sp>
        <p:nvSpPr>
          <p:cNvPr id="22" name="文本框 21">
            <a:extLst>
              <a:ext uri="{FF2B5EF4-FFF2-40B4-BE49-F238E27FC236}">
                <a16:creationId xmlns:a16="http://schemas.microsoft.com/office/drawing/2014/main" id="{A9BCF1CC-9ED2-4392-A873-3A2EFCCF7ACE}"/>
              </a:ext>
            </a:extLst>
          </p:cNvPr>
          <p:cNvSpPr txBox="1"/>
          <p:nvPr userDrawn="1"/>
        </p:nvSpPr>
        <p:spPr>
          <a:xfrm>
            <a:off x="-1" y="2"/>
            <a:ext cx="548641" cy="291599"/>
          </a:xfrm>
          <a:prstGeom prst="rect">
            <a:avLst/>
          </a:prstGeom>
        </p:spPr>
        <p:style>
          <a:lnRef idx="1">
            <a:schemeClr val="accent5"/>
          </a:lnRef>
          <a:fillRef idx="3">
            <a:schemeClr val="accent5"/>
          </a:fillRef>
          <a:effectRef idx="2">
            <a:schemeClr val="accent5"/>
          </a:effectRef>
          <a:fontRef idx="minor">
            <a:schemeClr val="lt1"/>
          </a:fontRef>
        </p:style>
        <p:txBody>
          <a:bodyPr wrap="square" rtlCol="0">
            <a:noAutofit/>
          </a:bodyPr>
          <a:lstStyle/>
          <a:p>
            <a:fld id="{64F148CE-5050-491C-B4ED-CF917E5F6E44}" type="slidenum">
              <a:rPr lang="zh-CN" altLang="en-US" sz="1400" b="0" smtClean="0">
                <a:solidFill>
                  <a:schemeClr val="bg1"/>
                </a:solidFill>
                <a:latin typeface="+mn-lt"/>
                <a:ea typeface="+mj-ea"/>
              </a:rPr>
              <a:t>‹#›</a:t>
            </a:fld>
            <a:endParaRPr lang="zh-CN" altLang="en-US" sz="1400" b="0">
              <a:solidFill>
                <a:schemeClr val="bg1"/>
              </a:solidFill>
              <a:latin typeface="+mn-lt"/>
              <a:ea typeface="+mj-ea"/>
            </a:endParaRPr>
          </a:p>
        </p:txBody>
      </p:sp>
    </p:spTree>
    <p:extLst>
      <p:ext uri="{BB962C8B-B14F-4D97-AF65-F5344CB8AC3E}">
        <p14:creationId xmlns:p14="http://schemas.microsoft.com/office/powerpoint/2010/main" val="3440473625"/>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742457"/>
          </a:xfrm>
        </p:spPr>
        <p:txBody>
          <a:bodyPr>
            <a:normAutofit/>
          </a:bodyPr>
          <a:lstStyle>
            <a:lvl1pPr>
              <a:defRPr sz="4000"/>
            </a:lvl1pPr>
          </a:lstStyle>
          <a:p>
            <a:r>
              <a:rPr lang="zh-CN" altLang="en-US"/>
              <a:t>单击此处编辑母版标题样式</a:t>
            </a:r>
            <a:endParaRPr lang="en-US" dirty="0"/>
          </a:p>
        </p:txBody>
      </p:sp>
      <p:sp>
        <p:nvSpPr>
          <p:cNvPr id="3" name="Content Placeholder 2"/>
          <p:cNvSpPr>
            <a:spLocks noGrp="1"/>
          </p:cNvSpPr>
          <p:nvPr>
            <p:ph idx="1"/>
          </p:nvPr>
        </p:nvSpPr>
        <p:spPr>
          <a:xfrm>
            <a:off x="838200" y="1181109"/>
            <a:ext cx="10515600" cy="499585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4" name="文本占位符 13">
            <a:extLst>
              <a:ext uri="{FF2B5EF4-FFF2-40B4-BE49-F238E27FC236}">
                <a16:creationId xmlns:a16="http://schemas.microsoft.com/office/drawing/2014/main" id="{B25F904F-E263-4632-B8EA-5A3E6CFDE7F5}"/>
              </a:ext>
            </a:extLst>
          </p:cNvPr>
          <p:cNvSpPr>
            <a:spLocks noGrp="1"/>
          </p:cNvSpPr>
          <p:nvPr>
            <p:ph type="body" sz="quarter" idx="10"/>
          </p:nvPr>
        </p:nvSpPr>
        <p:spPr>
          <a:xfrm>
            <a:off x="635357" y="0"/>
            <a:ext cx="2321203" cy="291600"/>
          </a:xfrm>
          <a:prstGeom prst="homePlate">
            <a:avLst/>
          </a:prstGeom>
        </p:spPr>
        <p:style>
          <a:lnRef idx="1">
            <a:schemeClr val="accent5"/>
          </a:lnRef>
          <a:fillRef idx="3">
            <a:schemeClr val="accent5"/>
          </a:fillRef>
          <a:effectRef idx="2">
            <a:schemeClr val="accent5"/>
          </a:effectRef>
          <a:fontRef idx="minor">
            <a:schemeClr val="lt1"/>
          </a:fontRef>
        </p:style>
        <p:txBody>
          <a:bodyPr>
            <a:noAutofit/>
          </a:bodyPr>
          <a:lstStyle>
            <a:lvl1pPr marL="0" indent="0">
              <a:buNone/>
              <a:defRPr sz="1400" b="1">
                <a:latin typeface="+mj-lt"/>
                <a:ea typeface="+mj-ea"/>
              </a:defRPr>
            </a:lvl1pPr>
          </a:lstStyle>
          <a:p>
            <a:pPr lvl="0"/>
            <a:endParaRPr lang="zh-CN" altLang="en-US"/>
          </a:p>
        </p:txBody>
      </p:sp>
      <p:sp>
        <p:nvSpPr>
          <p:cNvPr id="21" name="文本占位符 13">
            <a:extLst>
              <a:ext uri="{FF2B5EF4-FFF2-40B4-BE49-F238E27FC236}">
                <a16:creationId xmlns:a16="http://schemas.microsoft.com/office/drawing/2014/main" id="{699A1C49-8B4C-482F-927F-315601CD9BCB}"/>
              </a:ext>
            </a:extLst>
          </p:cNvPr>
          <p:cNvSpPr>
            <a:spLocks noGrp="1"/>
          </p:cNvSpPr>
          <p:nvPr>
            <p:ph type="body" sz="quarter" idx="14"/>
          </p:nvPr>
        </p:nvSpPr>
        <p:spPr>
          <a:xfrm>
            <a:off x="2869126" y="0"/>
            <a:ext cx="3108340" cy="291600"/>
          </a:xfrm>
          <a:prstGeom prst="chevron">
            <a:avLst/>
          </a:prstGeom>
        </p:spPr>
        <p:style>
          <a:lnRef idx="1">
            <a:schemeClr val="accent5"/>
          </a:lnRef>
          <a:fillRef idx="3">
            <a:schemeClr val="accent5"/>
          </a:fillRef>
          <a:effectRef idx="2">
            <a:schemeClr val="accent5"/>
          </a:effectRef>
          <a:fontRef idx="minor">
            <a:schemeClr val="lt1"/>
          </a:fontRef>
        </p:style>
        <p:txBody>
          <a:bodyPr>
            <a:noAutofit/>
          </a:bodyPr>
          <a:lstStyle>
            <a:lvl1pPr marL="0" indent="0">
              <a:buNone/>
              <a:defRPr sz="1400" b="1">
                <a:latin typeface="+mj-lt"/>
                <a:ea typeface="+mj-ea"/>
              </a:defRPr>
            </a:lvl1pPr>
          </a:lstStyle>
          <a:p>
            <a:pPr lvl="0"/>
            <a:endParaRPr lang="zh-CN" altLang="en-US"/>
          </a:p>
        </p:txBody>
      </p:sp>
      <p:sp>
        <p:nvSpPr>
          <p:cNvPr id="22" name="文本框 21">
            <a:extLst>
              <a:ext uri="{FF2B5EF4-FFF2-40B4-BE49-F238E27FC236}">
                <a16:creationId xmlns:a16="http://schemas.microsoft.com/office/drawing/2014/main" id="{A9BCF1CC-9ED2-4392-A873-3A2EFCCF7ACE}"/>
              </a:ext>
            </a:extLst>
          </p:cNvPr>
          <p:cNvSpPr txBox="1"/>
          <p:nvPr userDrawn="1"/>
        </p:nvSpPr>
        <p:spPr>
          <a:xfrm>
            <a:off x="-1" y="2"/>
            <a:ext cx="548641" cy="291599"/>
          </a:xfrm>
          <a:prstGeom prst="rect">
            <a:avLst/>
          </a:prstGeom>
        </p:spPr>
        <p:style>
          <a:lnRef idx="1">
            <a:schemeClr val="accent5"/>
          </a:lnRef>
          <a:fillRef idx="3">
            <a:schemeClr val="accent5"/>
          </a:fillRef>
          <a:effectRef idx="2">
            <a:schemeClr val="accent5"/>
          </a:effectRef>
          <a:fontRef idx="minor">
            <a:schemeClr val="lt1"/>
          </a:fontRef>
        </p:style>
        <p:txBody>
          <a:bodyPr wrap="square" rtlCol="0">
            <a:noAutofit/>
          </a:bodyPr>
          <a:lstStyle/>
          <a:p>
            <a:fld id="{64F148CE-5050-491C-B4ED-CF917E5F6E44}" type="slidenum">
              <a:rPr lang="zh-CN" altLang="en-US" sz="1400" b="0" smtClean="0">
                <a:solidFill>
                  <a:schemeClr val="bg1"/>
                </a:solidFill>
                <a:latin typeface="+mn-lt"/>
                <a:ea typeface="+mj-ea"/>
              </a:rPr>
              <a:t>‹#›</a:t>
            </a:fld>
            <a:endParaRPr lang="zh-CN" altLang="en-US" sz="1400" b="0">
              <a:solidFill>
                <a:schemeClr val="bg1"/>
              </a:solidFill>
              <a:latin typeface="+mn-lt"/>
              <a:ea typeface="+mj-ea"/>
            </a:endParaRPr>
          </a:p>
        </p:txBody>
      </p:sp>
    </p:spTree>
    <p:extLst>
      <p:ext uri="{BB962C8B-B14F-4D97-AF65-F5344CB8AC3E}">
        <p14:creationId xmlns:p14="http://schemas.microsoft.com/office/powerpoint/2010/main" val="3111814801"/>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651A4-1C3F-442A-9795-1703A598B940}"/>
              </a:ext>
            </a:extLst>
          </p:cNvPr>
          <p:cNvSpPr>
            <a:spLocks noGrp="1"/>
          </p:cNvSpPr>
          <p:nvPr>
            <p:ph type="title"/>
          </p:nvPr>
        </p:nvSpPr>
        <p:spPr>
          <a:xfrm>
            <a:off x="490451" y="27825"/>
            <a:ext cx="10863349" cy="1185833"/>
          </a:xfrm>
        </p:spPr>
        <p:txBody>
          <a:bodyPr>
            <a:normAutofit/>
          </a:bodyPr>
          <a:lstStyle>
            <a:lvl1pPr>
              <a:defRPr sz="4000"/>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8CB120BC-3721-4CE5-95D7-D5199401484C}"/>
              </a:ext>
            </a:extLst>
          </p:cNvPr>
          <p:cNvSpPr>
            <a:spLocks noGrp="1"/>
          </p:cNvSpPr>
          <p:nvPr>
            <p:ph idx="1"/>
          </p:nvPr>
        </p:nvSpPr>
        <p:spPr>
          <a:xfrm>
            <a:off x="490451" y="1213658"/>
            <a:ext cx="10863349" cy="4963305"/>
          </a:xfrm>
        </p:spPr>
        <p:txBody>
          <a:bodyPr/>
          <a:lstStyle>
            <a:lvl1pPr>
              <a:defRPr sz="2600"/>
            </a:lvl1pPr>
            <a:lvl2pPr>
              <a:defRPr sz="2200"/>
            </a:lvl2pPr>
            <a:lvl3pPr>
              <a:defRPr sz="1800"/>
            </a:lvl3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7B750FCA-D1F1-4BA4-AF5C-F28D820F31AB}"/>
              </a:ext>
            </a:extLst>
          </p:cNvPr>
          <p:cNvSpPr>
            <a:spLocks noGrp="1"/>
          </p:cNvSpPr>
          <p:nvPr>
            <p:ph type="dt" sz="half" idx="10"/>
          </p:nvPr>
        </p:nvSpPr>
        <p:spPr/>
        <p:txBody>
          <a:bodyPr/>
          <a:lstStyle/>
          <a:p>
            <a:fld id="{6D108945-85E6-4EBA-87A7-800B6A9FD7EF}" type="datetimeFigureOut">
              <a:rPr lang="zh-CN" altLang="en-US" smtClean="0"/>
              <a:t>2020/7/29</a:t>
            </a:fld>
            <a:endParaRPr lang="zh-CN" altLang="en-US"/>
          </a:p>
        </p:txBody>
      </p:sp>
      <p:sp>
        <p:nvSpPr>
          <p:cNvPr id="5" name="页脚占位符 4">
            <a:extLst>
              <a:ext uri="{FF2B5EF4-FFF2-40B4-BE49-F238E27FC236}">
                <a16:creationId xmlns:a16="http://schemas.microsoft.com/office/drawing/2014/main" id="{33BD20A9-30A0-4E20-A97B-1B823049BF3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7FDD866-08B3-40BB-819D-A0F99F890984}"/>
              </a:ext>
            </a:extLst>
          </p:cNvPr>
          <p:cNvSpPr>
            <a:spLocks noGrp="1"/>
          </p:cNvSpPr>
          <p:nvPr>
            <p:ph type="sldNum" sz="quarter" idx="12"/>
          </p:nvPr>
        </p:nvSpPr>
        <p:spPr>
          <a:xfrm>
            <a:off x="11527276" y="6465050"/>
            <a:ext cx="664723" cy="365125"/>
          </a:xfrm>
        </p:spPr>
        <p:txBody>
          <a:bodyPr/>
          <a:lstStyle/>
          <a:p>
            <a:fld id="{65A4B3A0-0E7C-4666-8AE1-EC358C2F18C8}" type="slidenum">
              <a:rPr lang="zh-CN" altLang="en-US" smtClean="0"/>
              <a:t>‹#›</a:t>
            </a:fld>
            <a:endParaRPr lang="zh-CN" altLang="en-US"/>
          </a:p>
        </p:txBody>
      </p:sp>
    </p:spTree>
    <p:extLst>
      <p:ext uri="{BB962C8B-B14F-4D97-AF65-F5344CB8AC3E}">
        <p14:creationId xmlns:p14="http://schemas.microsoft.com/office/powerpoint/2010/main" val="16398879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7"/>
            <a:ext cx="10515600" cy="742457"/>
          </a:xfrm>
        </p:spPr>
        <p:txBody>
          <a:bodyPr>
            <a:normAutofit/>
          </a:bodyPr>
          <a:lstStyle>
            <a:lvl1pPr>
              <a:defRPr sz="4000"/>
            </a:lvl1pPr>
          </a:lstStyle>
          <a:p>
            <a:r>
              <a:rPr lang="zh-CN" altLang="en-US"/>
              <a:t>单击此处编辑母版标题样式</a:t>
            </a:r>
            <a:endParaRPr lang="en-US" dirty="0"/>
          </a:p>
        </p:txBody>
      </p:sp>
      <p:sp>
        <p:nvSpPr>
          <p:cNvPr id="3" name="Content Placeholder 2"/>
          <p:cNvSpPr>
            <a:spLocks noGrp="1"/>
          </p:cNvSpPr>
          <p:nvPr>
            <p:ph idx="1"/>
          </p:nvPr>
        </p:nvSpPr>
        <p:spPr>
          <a:xfrm>
            <a:off x="838200" y="1181109"/>
            <a:ext cx="10515600" cy="499585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4" name="文本占位符 13">
            <a:extLst>
              <a:ext uri="{FF2B5EF4-FFF2-40B4-BE49-F238E27FC236}">
                <a16:creationId xmlns:a16="http://schemas.microsoft.com/office/drawing/2014/main" id="{B25F904F-E263-4632-B8EA-5A3E6CFDE7F5}"/>
              </a:ext>
            </a:extLst>
          </p:cNvPr>
          <p:cNvSpPr>
            <a:spLocks noGrp="1"/>
          </p:cNvSpPr>
          <p:nvPr>
            <p:ph type="body" sz="quarter" idx="10"/>
          </p:nvPr>
        </p:nvSpPr>
        <p:spPr>
          <a:xfrm>
            <a:off x="635357" y="0"/>
            <a:ext cx="2321203" cy="291600"/>
          </a:xfrm>
          <a:prstGeom prst="homePlate">
            <a:avLst/>
          </a:prstGeom>
        </p:spPr>
        <p:style>
          <a:lnRef idx="1">
            <a:schemeClr val="accent5"/>
          </a:lnRef>
          <a:fillRef idx="3">
            <a:schemeClr val="accent5"/>
          </a:fillRef>
          <a:effectRef idx="2">
            <a:schemeClr val="accent5"/>
          </a:effectRef>
          <a:fontRef idx="minor">
            <a:schemeClr val="lt1"/>
          </a:fontRef>
        </p:style>
        <p:txBody>
          <a:bodyPr>
            <a:noAutofit/>
          </a:bodyPr>
          <a:lstStyle>
            <a:lvl1pPr marL="0" indent="0">
              <a:buNone/>
              <a:defRPr sz="1400" b="1">
                <a:latin typeface="+mj-lt"/>
                <a:ea typeface="+mj-ea"/>
              </a:defRPr>
            </a:lvl1pPr>
          </a:lstStyle>
          <a:p>
            <a:pPr lvl="0"/>
            <a:endParaRPr lang="zh-CN" altLang="en-US"/>
          </a:p>
        </p:txBody>
      </p:sp>
      <p:sp>
        <p:nvSpPr>
          <p:cNvPr id="21" name="文本占位符 13">
            <a:extLst>
              <a:ext uri="{FF2B5EF4-FFF2-40B4-BE49-F238E27FC236}">
                <a16:creationId xmlns:a16="http://schemas.microsoft.com/office/drawing/2014/main" id="{699A1C49-8B4C-482F-927F-315601CD9BCB}"/>
              </a:ext>
            </a:extLst>
          </p:cNvPr>
          <p:cNvSpPr>
            <a:spLocks noGrp="1"/>
          </p:cNvSpPr>
          <p:nvPr>
            <p:ph type="body" sz="quarter" idx="14"/>
          </p:nvPr>
        </p:nvSpPr>
        <p:spPr>
          <a:xfrm>
            <a:off x="2869126" y="0"/>
            <a:ext cx="3108340" cy="291600"/>
          </a:xfrm>
          <a:prstGeom prst="chevron">
            <a:avLst/>
          </a:prstGeom>
        </p:spPr>
        <p:style>
          <a:lnRef idx="1">
            <a:schemeClr val="accent5"/>
          </a:lnRef>
          <a:fillRef idx="3">
            <a:schemeClr val="accent5"/>
          </a:fillRef>
          <a:effectRef idx="2">
            <a:schemeClr val="accent5"/>
          </a:effectRef>
          <a:fontRef idx="minor">
            <a:schemeClr val="lt1"/>
          </a:fontRef>
        </p:style>
        <p:txBody>
          <a:bodyPr>
            <a:noAutofit/>
          </a:bodyPr>
          <a:lstStyle>
            <a:lvl1pPr marL="0" indent="0">
              <a:buNone/>
              <a:defRPr sz="1400" b="1">
                <a:latin typeface="+mj-lt"/>
                <a:ea typeface="+mj-ea"/>
              </a:defRPr>
            </a:lvl1pPr>
          </a:lstStyle>
          <a:p>
            <a:pPr lvl="0"/>
            <a:endParaRPr lang="zh-CN" altLang="en-US"/>
          </a:p>
        </p:txBody>
      </p:sp>
      <p:sp>
        <p:nvSpPr>
          <p:cNvPr id="22" name="文本框 21">
            <a:extLst>
              <a:ext uri="{FF2B5EF4-FFF2-40B4-BE49-F238E27FC236}">
                <a16:creationId xmlns:a16="http://schemas.microsoft.com/office/drawing/2014/main" id="{A9BCF1CC-9ED2-4392-A873-3A2EFCCF7ACE}"/>
              </a:ext>
            </a:extLst>
          </p:cNvPr>
          <p:cNvSpPr txBox="1"/>
          <p:nvPr userDrawn="1"/>
        </p:nvSpPr>
        <p:spPr>
          <a:xfrm>
            <a:off x="-1" y="2"/>
            <a:ext cx="548641" cy="291599"/>
          </a:xfrm>
          <a:prstGeom prst="rect">
            <a:avLst/>
          </a:prstGeom>
        </p:spPr>
        <p:style>
          <a:lnRef idx="1">
            <a:schemeClr val="accent5"/>
          </a:lnRef>
          <a:fillRef idx="3">
            <a:schemeClr val="accent5"/>
          </a:fillRef>
          <a:effectRef idx="2">
            <a:schemeClr val="accent5"/>
          </a:effectRef>
          <a:fontRef idx="minor">
            <a:schemeClr val="lt1"/>
          </a:fontRef>
        </p:style>
        <p:txBody>
          <a:bodyPr wrap="square" rtlCol="0">
            <a:noAutofit/>
          </a:bodyPr>
          <a:lstStyle/>
          <a:p>
            <a:fld id="{64F148CE-5050-491C-B4ED-CF917E5F6E44}" type="slidenum">
              <a:rPr lang="zh-CN" altLang="en-US" sz="1400" b="0" smtClean="0">
                <a:solidFill>
                  <a:schemeClr val="bg1"/>
                </a:solidFill>
                <a:latin typeface="+mn-lt"/>
                <a:ea typeface="+mj-ea"/>
              </a:rPr>
              <a:t>‹#›</a:t>
            </a:fld>
            <a:endParaRPr lang="zh-CN" altLang="en-US" sz="1400" b="0">
              <a:solidFill>
                <a:schemeClr val="bg1"/>
              </a:solidFill>
              <a:latin typeface="+mn-lt"/>
              <a:ea typeface="+mj-ea"/>
            </a:endParaRPr>
          </a:p>
        </p:txBody>
      </p:sp>
    </p:spTree>
    <p:extLst>
      <p:ext uri="{BB962C8B-B14F-4D97-AF65-F5344CB8AC3E}">
        <p14:creationId xmlns:p14="http://schemas.microsoft.com/office/powerpoint/2010/main" val="1293178440"/>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E61E62-204C-4C05-AFFA-ADFD2F96C6F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58BCEF-6BB7-4616-9BD0-5AFC1A26D10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683CAAF9-3FC8-43B3-9BCC-F1C1FA585026}"/>
              </a:ext>
            </a:extLst>
          </p:cNvPr>
          <p:cNvSpPr>
            <a:spLocks noGrp="1"/>
          </p:cNvSpPr>
          <p:nvPr>
            <p:ph type="dt" sz="half" idx="10"/>
          </p:nvPr>
        </p:nvSpPr>
        <p:spPr/>
        <p:txBody>
          <a:bodyPr/>
          <a:lstStyle/>
          <a:p>
            <a:fld id="{6D108945-85E6-4EBA-87A7-800B6A9FD7EF}" type="datetimeFigureOut">
              <a:rPr lang="zh-CN" altLang="en-US" smtClean="0"/>
              <a:t>2020/7/29</a:t>
            </a:fld>
            <a:endParaRPr lang="zh-CN" altLang="en-US"/>
          </a:p>
        </p:txBody>
      </p:sp>
      <p:sp>
        <p:nvSpPr>
          <p:cNvPr id="5" name="页脚占位符 4">
            <a:extLst>
              <a:ext uri="{FF2B5EF4-FFF2-40B4-BE49-F238E27FC236}">
                <a16:creationId xmlns:a16="http://schemas.microsoft.com/office/drawing/2014/main" id="{016D650D-33C7-4A16-B637-3302B72ABCB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EEAE428-A357-49DE-B4CA-2CD00DDC26C0}"/>
              </a:ext>
            </a:extLst>
          </p:cNvPr>
          <p:cNvSpPr>
            <a:spLocks noGrp="1"/>
          </p:cNvSpPr>
          <p:nvPr>
            <p:ph type="sldNum" sz="quarter" idx="12"/>
          </p:nvPr>
        </p:nvSpPr>
        <p:spPr/>
        <p:txBody>
          <a:bodyPr/>
          <a:lstStyle/>
          <a:p>
            <a:fld id="{65A4B3A0-0E7C-4666-8AE1-EC358C2F18C8}" type="slidenum">
              <a:rPr lang="zh-CN" altLang="en-US" smtClean="0"/>
              <a:t>‹#›</a:t>
            </a:fld>
            <a:endParaRPr lang="zh-CN" altLang="en-US"/>
          </a:p>
        </p:txBody>
      </p:sp>
    </p:spTree>
    <p:extLst>
      <p:ext uri="{BB962C8B-B14F-4D97-AF65-F5344CB8AC3E}">
        <p14:creationId xmlns:p14="http://schemas.microsoft.com/office/powerpoint/2010/main" val="1047061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94FC09-1E0F-4E44-87AB-6352F02FE82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40EAC25-2CB6-4C1C-84D3-664E21261E8A}"/>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80925B1-A1DD-4566-A86E-0437C61CCD10}"/>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78CA032-D352-4D90-B43D-6FA36321F8AB}"/>
              </a:ext>
            </a:extLst>
          </p:cNvPr>
          <p:cNvSpPr>
            <a:spLocks noGrp="1"/>
          </p:cNvSpPr>
          <p:nvPr>
            <p:ph type="dt" sz="half" idx="10"/>
          </p:nvPr>
        </p:nvSpPr>
        <p:spPr/>
        <p:txBody>
          <a:bodyPr/>
          <a:lstStyle/>
          <a:p>
            <a:fld id="{6D108945-85E6-4EBA-87A7-800B6A9FD7EF}" type="datetimeFigureOut">
              <a:rPr lang="zh-CN" altLang="en-US" smtClean="0"/>
              <a:t>2020/7/29</a:t>
            </a:fld>
            <a:endParaRPr lang="zh-CN" altLang="en-US"/>
          </a:p>
        </p:txBody>
      </p:sp>
      <p:sp>
        <p:nvSpPr>
          <p:cNvPr id="6" name="页脚占位符 5">
            <a:extLst>
              <a:ext uri="{FF2B5EF4-FFF2-40B4-BE49-F238E27FC236}">
                <a16:creationId xmlns:a16="http://schemas.microsoft.com/office/drawing/2014/main" id="{9766BF3E-8407-439C-9BDD-AE2E2CAB6A5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1DC693D-8A8C-4B0A-AA69-AF3C794D9459}"/>
              </a:ext>
            </a:extLst>
          </p:cNvPr>
          <p:cNvSpPr>
            <a:spLocks noGrp="1"/>
          </p:cNvSpPr>
          <p:nvPr>
            <p:ph type="sldNum" sz="quarter" idx="12"/>
          </p:nvPr>
        </p:nvSpPr>
        <p:spPr/>
        <p:txBody>
          <a:bodyPr/>
          <a:lstStyle/>
          <a:p>
            <a:fld id="{65A4B3A0-0E7C-4666-8AE1-EC358C2F18C8}" type="slidenum">
              <a:rPr lang="zh-CN" altLang="en-US" smtClean="0"/>
              <a:t>‹#›</a:t>
            </a:fld>
            <a:endParaRPr lang="zh-CN" altLang="en-US"/>
          </a:p>
        </p:txBody>
      </p:sp>
    </p:spTree>
    <p:extLst>
      <p:ext uri="{BB962C8B-B14F-4D97-AF65-F5344CB8AC3E}">
        <p14:creationId xmlns:p14="http://schemas.microsoft.com/office/powerpoint/2010/main" val="1085762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3CAD6A-2994-4359-865B-11403BC556D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EE6BC30-9249-4D42-90B1-12FC2F4CF8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056D82B-5D73-4509-BB2F-3E053905173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646F081-3C25-42FB-8195-A184FDAD3BF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A176014-3A4F-47B6-BF86-B26BFD24B52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A842D7E-936F-4D01-BCB4-7787AC671BE0}"/>
              </a:ext>
            </a:extLst>
          </p:cNvPr>
          <p:cNvSpPr>
            <a:spLocks noGrp="1"/>
          </p:cNvSpPr>
          <p:nvPr>
            <p:ph type="dt" sz="half" idx="10"/>
          </p:nvPr>
        </p:nvSpPr>
        <p:spPr/>
        <p:txBody>
          <a:bodyPr/>
          <a:lstStyle/>
          <a:p>
            <a:fld id="{6D108945-85E6-4EBA-87A7-800B6A9FD7EF}" type="datetimeFigureOut">
              <a:rPr lang="zh-CN" altLang="en-US" smtClean="0"/>
              <a:t>2020/7/29</a:t>
            </a:fld>
            <a:endParaRPr lang="zh-CN" altLang="en-US"/>
          </a:p>
        </p:txBody>
      </p:sp>
      <p:sp>
        <p:nvSpPr>
          <p:cNvPr id="8" name="页脚占位符 7">
            <a:extLst>
              <a:ext uri="{FF2B5EF4-FFF2-40B4-BE49-F238E27FC236}">
                <a16:creationId xmlns:a16="http://schemas.microsoft.com/office/drawing/2014/main" id="{14036D42-0F13-4DEE-9E46-223230F5808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C2A0181-5001-491F-892C-C9EE19671AA7}"/>
              </a:ext>
            </a:extLst>
          </p:cNvPr>
          <p:cNvSpPr>
            <a:spLocks noGrp="1"/>
          </p:cNvSpPr>
          <p:nvPr>
            <p:ph type="sldNum" sz="quarter" idx="12"/>
          </p:nvPr>
        </p:nvSpPr>
        <p:spPr/>
        <p:txBody>
          <a:bodyPr/>
          <a:lstStyle/>
          <a:p>
            <a:fld id="{65A4B3A0-0E7C-4666-8AE1-EC358C2F18C8}" type="slidenum">
              <a:rPr lang="zh-CN" altLang="en-US" smtClean="0"/>
              <a:t>‹#›</a:t>
            </a:fld>
            <a:endParaRPr lang="zh-CN" altLang="en-US"/>
          </a:p>
        </p:txBody>
      </p:sp>
    </p:spTree>
    <p:extLst>
      <p:ext uri="{BB962C8B-B14F-4D97-AF65-F5344CB8AC3E}">
        <p14:creationId xmlns:p14="http://schemas.microsoft.com/office/powerpoint/2010/main" val="1477736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095EA7-88B5-40D4-AB4E-72EF919D402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A24D183-0C0B-48D6-BAB4-4A7D6F4CA407}"/>
              </a:ext>
            </a:extLst>
          </p:cNvPr>
          <p:cNvSpPr>
            <a:spLocks noGrp="1"/>
          </p:cNvSpPr>
          <p:nvPr>
            <p:ph type="dt" sz="half" idx="10"/>
          </p:nvPr>
        </p:nvSpPr>
        <p:spPr/>
        <p:txBody>
          <a:bodyPr/>
          <a:lstStyle/>
          <a:p>
            <a:fld id="{6D108945-85E6-4EBA-87A7-800B6A9FD7EF}" type="datetimeFigureOut">
              <a:rPr lang="zh-CN" altLang="en-US" smtClean="0"/>
              <a:t>2020/7/29</a:t>
            </a:fld>
            <a:endParaRPr lang="zh-CN" altLang="en-US"/>
          </a:p>
        </p:txBody>
      </p:sp>
      <p:sp>
        <p:nvSpPr>
          <p:cNvPr id="4" name="页脚占位符 3">
            <a:extLst>
              <a:ext uri="{FF2B5EF4-FFF2-40B4-BE49-F238E27FC236}">
                <a16:creationId xmlns:a16="http://schemas.microsoft.com/office/drawing/2014/main" id="{BA037ADB-1EEE-40BD-B955-4B370AA15A9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AD9B8B4-6388-40B2-8350-BC7DFFEC4676}"/>
              </a:ext>
            </a:extLst>
          </p:cNvPr>
          <p:cNvSpPr>
            <a:spLocks noGrp="1"/>
          </p:cNvSpPr>
          <p:nvPr>
            <p:ph type="sldNum" sz="quarter" idx="12"/>
          </p:nvPr>
        </p:nvSpPr>
        <p:spPr/>
        <p:txBody>
          <a:bodyPr/>
          <a:lstStyle/>
          <a:p>
            <a:fld id="{65A4B3A0-0E7C-4666-8AE1-EC358C2F18C8}" type="slidenum">
              <a:rPr lang="zh-CN" altLang="en-US" smtClean="0"/>
              <a:t>‹#›</a:t>
            </a:fld>
            <a:endParaRPr lang="zh-CN" altLang="en-US"/>
          </a:p>
        </p:txBody>
      </p:sp>
    </p:spTree>
    <p:extLst>
      <p:ext uri="{BB962C8B-B14F-4D97-AF65-F5344CB8AC3E}">
        <p14:creationId xmlns:p14="http://schemas.microsoft.com/office/powerpoint/2010/main" val="16030571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7B88AAC-5055-4579-B8E9-D0D40CCB0423}"/>
              </a:ext>
            </a:extLst>
          </p:cNvPr>
          <p:cNvSpPr>
            <a:spLocks noGrp="1"/>
          </p:cNvSpPr>
          <p:nvPr>
            <p:ph type="dt" sz="half" idx="10"/>
          </p:nvPr>
        </p:nvSpPr>
        <p:spPr/>
        <p:txBody>
          <a:bodyPr/>
          <a:lstStyle/>
          <a:p>
            <a:fld id="{6D108945-85E6-4EBA-87A7-800B6A9FD7EF}" type="datetimeFigureOut">
              <a:rPr lang="zh-CN" altLang="en-US" smtClean="0"/>
              <a:t>2020/7/29</a:t>
            </a:fld>
            <a:endParaRPr lang="zh-CN" altLang="en-US"/>
          </a:p>
        </p:txBody>
      </p:sp>
      <p:sp>
        <p:nvSpPr>
          <p:cNvPr id="3" name="页脚占位符 2">
            <a:extLst>
              <a:ext uri="{FF2B5EF4-FFF2-40B4-BE49-F238E27FC236}">
                <a16:creationId xmlns:a16="http://schemas.microsoft.com/office/drawing/2014/main" id="{2A6C9C23-EC74-4C91-A4D5-FB81B48F8E7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D1B5566-D64D-41F8-AE32-E0D8D0C30B09}"/>
              </a:ext>
            </a:extLst>
          </p:cNvPr>
          <p:cNvSpPr>
            <a:spLocks noGrp="1"/>
          </p:cNvSpPr>
          <p:nvPr>
            <p:ph type="sldNum" sz="quarter" idx="12"/>
          </p:nvPr>
        </p:nvSpPr>
        <p:spPr/>
        <p:txBody>
          <a:bodyPr/>
          <a:lstStyle/>
          <a:p>
            <a:fld id="{65A4B3A0-0E7C-4666-8AE1-EC358C2F18C8}" type="slidenum">
              <a:rPr lang="zh-CN" altLang="en-US" smtClean="0"/>
              <a:t>‹#›</a:t>
            </a:fld>
            <a:endParaRPr lang="zh-CN" altLang="en-US"/>
          </a:p>
        </p:txBody>
      </p:sp>
    </p:spTree>
    <p:extLst>
      <p:ext uri="{BB962C8B-B14F-4D97-AF65-F5344CB8AC3E}">
        <p14:creationId xmlns:p14="http://schemas.microsoft.com/office/powerpoint/2010/main" val="782116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0F553D-F5CB-4819-A30B-2516B8DB00D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8D38C46-6084-4464-9F4B-6AEE66BE7D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A58E393-BB6E-42DA-A08C-2826805C80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A0173FA-4A0D-463A-9044-7E5255662A5C}"/>
              </a:ext>
            </a:extLst>
          </p:cNvPr>
          <p:cNvSpPr>
            <a:spLocks noGrp="1"/>
          </p:cNvSpPr>
          <p:nvPr>
            <p:ph type="dt" sz="half" idx="10"/>
          </p:nvPr>
        </p:nvSpPr>
        <p:spPr/>
        <p:txBody>
          <a:bodyPr/>
          <a:lstStyle/>
          <a:p>
            <a:fld id="{6D108945-85E6-4EBA-87A7-800B6A9FD7EF}" type="datetimeFigureOut">
              <a:rPr lang="zh-CN" altLang="en-US" smtClean="0"/>
              <a:t>2020/7/29</a:t>
            </a:fld>
            <a:endParaRPr lang="zh-CN" altLang="en-US"/>
          </a:p>
        </p:txBody>
      </p:sp>
      <p:sp>
        <p:nvSpPr>
          <p:cNvPr id="6" name="页脚占位符 5">
            <a:extLst>
              <a:ext uri="{FF2B5EF4-FFF2-40B4-BE49-F238E27FC236}">
                <a16:creationId xmlns:a16="http://schemas.microsoft.com/office/drawing/2014/main" id="{9EDB57A3-29DA-472F-902D-9C48850FC89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8A90AF1-F72B-4882-8A30-A0BC470E6C01}"/>
              </a:ext>
            </a:extLst>
          </p:cNvPr>
          <p:cNvSpPr>
            <a:spLocks noGrp="1"/>
          </p:cNvSpPr>
          <p:nvPr>
            <p:ph type="sldNum" sz="quarter" idx="12"/>
          </p:nvPr>
        </p:nvSpPr>
        <p:spPr/>
        <p:txBody>
          <a:bodyPr/>
          <a:lstStyle/>
          <a:p>
            <a:fld id="{65A4B3A0-0E7C-4666-8AE1-EC358C2F18C8}" type="slidenum">
              <a:rPr lang="zh-CN" altLang="en-US" smtClean="0"/>
              <a:t>‹#›</a:t>
            </a:fld>
            <a:endParaRPr lang="zh-CN" altLang="en-US"/>
          </a:p>
        </p:txBody>
      </p:sp>
    </p:spTree>
    <p:extLst>
      <p:ext uri="{BB962C8B-B14F-4D97-AF65-F5344CB8AC3E}">
        <p14:creationId xmlns:p14="http://schemas.microsoft.com/office/powerpoint/2010/main" val="2184459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3B8039-51FD-4C02-9E3C-33AE2E90725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3F168E1-B2DB-4684-9943-97A44999CF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7128FAA-26EB-4EE6-B2E5-C1B0666D2A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7568DF6-04B7-4135-922B-73811877FB07}"/>
              </a:ext>
            </a:extLst>
          </p:cNvPr>
          <p:cNvSpPr>
            <a:spLocks noGrp="1"/>
          </p:cNvSpPr>
          <p:nvPr>
            <p:ph type="dt" sz="half" idx="10"/>
          </p:nvPr>
        </p:nvSpPr>
        <p:spPr/>
        <p:txBody>
          <a:bodyPr/>
          <a:lstStyle/>
          <a:p>
            <a:fld id="{6D108945-85E6-4EBA-87A7-800B6A9FD7EF}" type="datetimeFigureOut">
              <a:rPr lang="zh-CN" altLang="en-US" smtClean="0"/>
              <a:t>2020/7/29</a:t>
            </a:fld>
            <a:endParaRPr lang="zh-CN" altLang="en-US"/>
          </a:p>
        </p:txBody>
      </p:sp>
      <p:sp>
        <p:nvSpPr>
          <p:cNvPr id="6" name="页脚占位符 5">
            <a:extLst>
              <a:ext uri="{FF2B5EF4-FFF2-40B4-BE49-F238E27FC236}">
                <a16:creationId xmlns:a16="http://schemas.microsoft.com/office/drawing/2014/main" id="{1B33F042-764E-49E9-8F67-668DE8355E9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0EA691F-7F14-473F-B3AE-D2F10B5A8C93}"/>
              </a:ext>
            </a:extLst>
          </p:cNvPr>
          <p:cNvSpPr>
            <a:spLocks noGrp="1"/>
          </p:cNvSpPr>
          <p:nvPr>
            <p:ph type="sldNum" sz="quarter" idx="12"/>
          </p:nvPr>
        </p:nvSpPr>
        <p:spPr/>
        <p:txBody>
          <a:bodyPr/>
          <a:lstStyle/>
          <a:p>
            <a:fld id="{65A4B3A0-0E7C-4666-8AE1-EC358C2F18C8}" type="slidenum">
              <a:rPr lang="zh-CN" altLang="en-US" smtClean="0"/>
              <a:t>‹#›</a:t>
            </a:fld>
            <a:endParaRPr lang="zh-CN" altLang="en-US"/>
          </a:p>
        </p:txBody>
      </p:sp>
    </p:spTree>
    <p:extLst>
      <p:ext uri="{BB962C8B-B14F-4D97-AF65-F5344CB8AC3E}">
        <p14:creationId xmlns:p14="http://schemas.microsoft.com/office/powerpoint/2010/main" val="3358943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71FCDCE-0927-44E0-A595-DB6930B4AB5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0EC7510-8FE9-4391-AB82-5CBBDF453E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113C3017-9009-4D9D-B900-54F3F923E7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108945-85E6-4EBA-87A7-800B6A9FD7EF}" type="datetimeFigureOut">
              <a:rPr lang="zh-CN" altLang="en-US" smtClean="0"/>
              <a:t>2020/7/29</a:t>
            </a:fld>
            <a:endParaRPr lang="zh-CN" altLang="en-US"/>
          </a:p>
        </p:txBody>
      </p:sp>
      <p:sp>
        <p:nvSpPr>
          <p:cNvPr id="5" name="页脚占位符 4">
            <a:extLst>
              <a:ext uri="{FF2B5EF4-FFF2-40B4-BE49-F238E27FC236}">
                <a16:creationId xmlns:a16="http://schemas.microsoft.com/office/drawing/2014/main" id="{0655E4E9-2575-4084-A769-E6C2BB4F599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0615B1E-AC2E-4C08-A961-5DBC273F41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A4B3A0-0E7C-4666-8AE1-EC358C2F18C8}" type="slidenum">
              <a:rPr lang="zh-CN" altLang="en-US" smtClean="0"/>
              <a:t>‹#›</a:t>
            </a:fld>
            <a:endParaRPr lang="zh-CN" altLang="en-US"/>
          </a:p>
        </p:txBody>
      </p:sp>
    </p:spTree>
    <p:extLst>
      <p:ext uri="{BB962C8B-B14F-4D97-AF65-F5344CB8AC3E}">
        <p14:creationId xmlns:p14="http://schemas.microsoft.com/office/powerpoint/2010/main" val="19484563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en.wikipedia.org/wiki/User_(computin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image" Target="../media/image1.gif"/><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diagramData" Target="../diagrams/data1.xml"/><Relationship Id="rId12"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jpg"/><Relationship Id="rId11" Type="http://schemas.microsoft.com/office/2007/relationships/diagramDrawing" Target="../diagrams/drawing1.xml"/><Relationship Id="rId5" Type="http://schemas.openxmlformats.org/officeDocument/2006/relationships/image" Target="../media/image10.jpg"/><Relationship Id="rId15" Type="http://schemas.openxmlformats.org/officeDocument/2006/relationships/image" Target="../media/image14.png"/><Relationship Id="rId10" Type="http://schemas.openxmlformats.org/officeDocument/2006/relationships/diagramColors" Target="../diagrams/colors1.xml"/><Relationship Id="rId4" Type="http://schemas.openxmlformats.org/officeDocument/2006/relationships/image" Target="../media/image9.png"/><Relationship Id="rId9" Type="http://schemas.openxmlformats.org/officeDocument/2006/relationships/diagramQuickStyle" Target="../diagrams/quickStyle1.xml"/><Relationship Id="rId14" Type="http://schemas.openxmlformats.org/officeDocument/2006/relationships/image" Target="../media/image13.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8FB75-5D30-4001-9F34-35002E691E58}"/>
              </a:ext>
            </a:extLst>
          </p:cNvPr>
          <p:cNvSpPr>
            <a:spLocks noGrp="1"/>
          </p:cNvSpPr>
          <p:nvPr>
            <p:ph type="ctrTitle"/>
          </p:nvPr>
        </p:nvSpPr>
        <p:spPr>
          <a:xfrm>
            <a:off x="762000" y="1122362"/>
            <a:ext cx="10668000" cy="2770129"/>
          </a:xfrm>
        </p:spPr>
        <p:txBody>
          <a:bodyPr>
            <a:noAutofit/>
          </a:bodyPr>
          <a:lstStyle/>
          <a:p>
            <a:pPr>
              <a:lnSpc>
                <a:spcPct val="150000"/>
              </a:lnSpc>
            </a:pPr>
            <a:r>
              <a:rPr lang="zh-CN" altLang="en-US" sz="5400" dirty="0"/>
              <a:t>时态图数据管理系统</a:t>
            </a:r>
            <a:br>
              <a:rPr lang="en-US" altLang="zh-CN" sz="5400" dirty="0"/>
            </a:br>
            <a:r>
              <a:rPr lang="en-US" altLang="zh-CN" sz="3200" dirty="0"/>
              <a:t>Motivation &amp; Evaluation</a:t>
            </a:r>
            <a:endParaRPr lang="zh-CN" altLang="en-US" sz="3200" dirty="0"/>
          </a:p>
        </p:txBody>
      </p:sp>
      <p:sp>
        <p:nvSpPr>
          <p:cNvPr id="3" name="副标题 2">
            <a:extLst>
              <a:ext uri="{FF2B5EF4-FFF2-40B4-BE49-F238E27FC236}">
                <a16:creationId xmlns:a16="http://schemas.microsoft.com/office/drawing/2014/main" id="{E3CF7B11-CB50-40DE-9CD2-B3B5F5A02F65}"/>
              </a:ext>
            </a:extLst>
          </p:cNvPr>
          <p:cNvSpPr>
            <a:spLocks noGrp="1"/>
          </p:cNvSpPr>
          <p:nvPr>
            <p:ph type="subTitle" idx="1"/>
          </p:nvPr>
        </p:nvSpPr>
        <p:spPr>
          <a:xfrm>
            <a:off x="1524000" y="4259180"/>
            <a:ext cx="9144000" cy="998620"/>
          </a:xfrm>
        </p:spPr>
        <p:txBody>
          <a:bodyPr/>
          <a:lstStyle/>
          <a:p>
            <a:r>
              <a:rPr lang="en-US" altLang="zh-CN" dirty="0" err="1"/>
              <a:t>Jinghe</a:t>
            </a:r>
            <a:r>
              <a:rPr lang="en-US" altLang="zh-CN" dirty="0"/>
              <a:t> Song</a:t>
            </a:r>
          </a:p>
          <a:p>
            <a:r>
              <a:rPr lang="en-US" altLang="zh-CN" dirty="0"/>
              <a:t>2020.7</a:t>
            </a:r>
          </a:p>
        </p:txBody>
      </p:sp>
    </p:spTree>
    <p:extLst>
      <p:ext uri="{BB962C8B-B14F-4D97-AF65-F5344CB8AC3E}">
        <p14:creationId xmlns:p14="http://schemas.microsoft.com/office/powerpoint/2010/main" val="26641940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392D56-9D7A-450B-AA09-E67CF62FFB94}"/>
              </a:ext>
            </a:extLst>
          </p:cNvPr>
          <p:cNvSpPr>
            <a:spLocks noGrp="1"/>
          </p:cNvSpPr>
          <p:nvPr>
            <p:ph type="title"/>
          </p:nvPr>
        </p:nvSpPr>
        <p:spPr/>
        <p:txBody>
          <a:bodyPr/>
          <a:lstStyle/>
          <a:p>
            <a:r>
              <a:rPr lang="zh-CN" altLang="en-US" dirty="0"/>
              <a:t>现有时态图系统 </a:t>
            </a:r>
            <a:r>
              <a:rPr lang="en-US" altLang="zh-CN" dirty="0"/>
              <a:t>vs TGraph</a:t>
            </a:r>
          </a:p>
        </p:txBody>
      </p:sp>
      <p:graphicFrame>
        <p:nvGraphicFramePr>
          <p:cNvPr id="4" name="表格 4">
            <a:extLst>
              <a:ext uri="{FF2B5EF4-FFF2-40B4-BE49-F238E27FC236}">
                <a16:creationId xmlns:a16="http://schemas.microsoft.com/office/drawing/2014/main" id="{F0F88BA3-36E2-4FAF-B141-2A4770792CDB}"/>
              </a:ext>
            </a:extLst>
          </p:cNvPr>
          <p:cNvGraphicFramePr>
            <a:graphicFrameLocks noGrp="1"/>
          </p:cNvGraphicFramePr>
          <p:nvPr>
            <p:ph idx="1"/>
            <p:extLst>
              <p:ext uri="{D42A27DB-BD31-4B8C-83A1-F6EECF244321}">
                <p14:modId xmlns:p14="http://schemas.microsoft.com/office/powerpoint/2010/main" val="564719469"/>
              </p:ext>
            </p:extLst>
          </p:nvPr>
        </p:nvGraphicFramePr>
        <p:xfrm>
          <a:off x="387620" y="1213658"/>
          <a:ext cx="11416759" cy="4135120"/>
        </p:xfrm>
        <a:graphic>
          <a:graphicData uri="http://schemas.openxmlformats.org/drawingml/2006/table">
            <a:tbl>
              <a:tblPr firstRow="1" bandRow="1">
                <a:tableStyleId>{9D7B26C5-4107-4FEC-AEDC-1716B250A1EF}</a:tableStyleId>
              </a:tblPr>
              <a:tblGrid>
                <a:gridCol w="1902793">
                  <a:extLst>
                    <a:ext uri="{9D8B030D-6E8A-4147-A177-3AD203B41FA5}">
                      <a16:colId xmlns:a16="http://schemas.microsoft.com/office/drawing/2014/main" val="914293614"/>
                    </a:ext>
                  </a:extLst>
                </a:gridCol>
                <a:gridCol w="1478438">
                  <a:extLst>
                    <a:ext uri="{9D8B030D-6E8A-4147-A177-3AD203B41FA5}">
                      <a16:colId xmlns:a16="http://schemas.microsoft.com/office/drawing/2014/main" val="4151818374"/>
                    </a:ext>
                  </a:extLst>
                </a:gridCol>
                <a:gridCol w="2069825">
                  <a:extLst>
                    <a:ext uri="{9D8B030D-6E8A-4147-A177-3AD203B41FA5}">
                      <a16:colId xmlns:a16="http://schemas.microsoft.com/office/drawing/2014/main" val="2052710002"/>
                    </a:ext>
                  </a:extLst>
                </a:gridCol>
                <a:gridCol w="1858619">
                  <a:extLst>
                    <a:ext uri="{9D8B030D-6E8A-4147-A177-3AD203B41FA5}">
                      <a16:colId xmlns:a16="http://schemas.microsoft.com/office/drawing/2014/main" val="2532814210"/>
                    </a:ext>
                  </a:extLst>
                </a:gridCol>
                <a:gridCol w="1520687">
                  <a:extLst>
                    <a:ext uri="{9D8B030D-6E8A-4147-A177-3AD203B41FA5}">
                      <a16:colId xmlns:a16="http://schemas.microsoft.com/office/drawing/2014/main" val="1943298232"/>
                    </a:ext>
                  </a:extLst>
                </a:gridCol>
                <a:gridCol w="2586397">
                  <a:extLst>
                    <a:ext uri="{9D8B030D-6E8A-4147-A177-3AD203B41FA5}">
                      <a16:colId xmlns:a16="http://schemas.microsoft.com/office/drawing/2014/main" val="455505731"/>
                    </a:ext>
                  </a:extLst>
                </a:gridCol>
              </a:tblGrid>
              <a:tr h="370840">
                <a:tc>
                  <a:txBody>
                    <a:bodyPr/>
                    <a:lstStyle/>
                    <a:p>
                      <a:pPr algn="ctr"/>
                      <a:endParaRPr lang="zh-CN" altLang="en-US" dirty="0"/>
                    </a:p>
                  </a:txBody>
                  <a:tcPr anchor="ctr"/>
                </a:tc>
                <a:tc>
                  <a:txBody>
                    <a:bodyPr/>
                    <a:lstStyle/>
                    <a:p>
                      <a:pPr algn="ctr"/>
                      <a:r>
                        <a:rPr lang="en-US" altLang="zh-CN" dirty="0"/>
                        <a:t>Nepal</a:t>
                      </a:r>
                      <a:endParaRPr lang="zh-CN" altLang="en-US" dirty="0"/>
                    </a:p>
                  </a:txBody>
                  <a:tcPr anchor="ctr"/>
                </a:tc>
                <a:tc>
                  <a:txBody>
                    <a:bodyPr/>
                    <a:lstStyle/>
                    <a:p>
                      <a:pPr algn="ctr"/>
                      <a:r>
                        <a:rPr lang="en-US" altLang="zh-CN" dirty="0"/>
                        <a:t>Kineograph &amp; Chronos &amp; Immortal Graph</a:t>
                      </a:r>
                      <a:endParaRPr lang="zh-CN" altLang="en-US" dirty="0"/>
                    </a:p>
                  </a:txBody>
                  <a:tcPr anchor="ctr"/>
                </a:tc>
                <a:tc>
                  <a:txBody>
                    <a:bodyPr/>
                    <a:lstStyle/>
                    <a:p>
                      <a:pPr algn="ctr"/>
                      <a:r>
                        <a:rPr lang="en-US" altLang="zh-CN" dirty="0"/>
                        <a:t>Delta Graph &amp; Historical Graph Store</a:t>
                      </a:r>
                    </a:p>
                  </a:txBody>
                  <a:tcPr anchor="ctr"/>
                </a:tc>
                <a:tc>
                  <a:txBody>
                    <a:bodyPr/>
                    <a:lstStyle/>
                    <a:p>
                      <a:pPr algn="ctr"/>
                      <a:r>
                        <a:rPr lang="en-US" altLang="zh-CN" dirty="0"/>
                        <a:t>G*</a:t>
                      </a:r>
                      <a:endParaRPr lang="zh-CN" altLang="en-US" dirty="0"/>
                    </a:p>
                  </a:txBody>
                  <a:tcPr anchor="ctr"/>
                </a:tc>
                <a:tc>
                  <a:txBody>
                    <a:bodyPr/>
                    <a:lstStyle/>
                    <a:p>
                      <a:pPr algn="ctr"/>
                      <a:r>
                        <a:rPr lang="en-US" altLang="zh-CN" sz="2800" b="0" dirty="0">
                          <a:latin typeface="Britannic Bold" panose="020B0903060703020204" pitchFamily="34" charset="0"/>
                        </a:rPr>
                        <a:t>TGraph</a:t>
                      </a:r>
                      <a:endParaRPr lang="zh-CN" altLang="en-US" sz="2800" b="0" dirty="0">
                        <a:latin typeface="Britannic Bold" panose="020B0903060703020204" pitchFamily="34" charset="0"/>
                      </a:endParaRPr>
                    </a:p>
                  </a:txBody>
                  <a:tcPr anchor="ctr"/>
                </a:tc>
                <a:extLst>
                  <a:ext uri="{0D108BD9-81ED-4DB2-BD59-A6C34878D82A}">
                    <a16:rowId xmlns:a16="http://schemas.microsoft.com/office/drawing/2014/main" val="1265529658"/>
                  </a:ext>
                </a:extLst>
              </a:tr>
              <a:tr h="370840">
                <a:tc>
                  <a:txBody>
                    <a:bodyPr/>
                    <a:lstStyle/>
                    <a:p>
                      <a:pPr algn="ctr"/>
                      <a:r>
                        <a:rPr lang="zh-CN" altLang="en-US" b="1" dirty="0"/>
                        <a:t>目标</a:t>
                      </a:r>
                    </a:p>
                  </a:txBody>
                  <a:tcPr anchor="ctr"/>
                </a:tc>
                <a:tc>
                  <a:txBody>
                    <a:bodyPr/>
                    <a:lstStyle/>
                    <a:p>
                      <a:pPr algn="ctr"/>
                      <a:r>
                        <a:rPr lang="en-US" altLang="zh-CN" sz="1600" dirty="0"/>
                        <a:t>OLAP/OLTP</a:t>
                      </a:r>
                      <a:endParaRPr lang="zh-CN" altLang="en-US" sz="1600" dirty="0"/>
                    </a:p>
                  </a:txBody>
                  <a:tcPr anchor="ctr"/>
                </a:tc>
                <a:tc>
                  <a:txBody>
                    <a:bodyPr/>
                    <a:lstStyle/>
                    <a:p>
                      <a:pPr algn="ctr"/>
                      <a:r>
                        <a:rPr lang="en-US" altLang="zh-CN" sz="1600" dirty="0"/>
                        <a:t>OLAP</a:t>
                      </a:r>
                      <a:endParaRPr lang="zh-CN" altLang="en-US" sz="1600" dirty="0"/>
                    </a:p>
                  </a:txBody>
                  <a:tcPr anchor="ctr"/>
                </a:tc>
                <a:tc>
                  <a:txBody>
                    <a:bodyPr/>
                    <a:lstStyle/>
                    <a:p>
                      <a:pPr algn="ctr"/>
                      <a:r>
                        <a:rPr lang="en-US" altLang="zh-CN" sz="1600" dirty="0"/>
                        <a:t>OLAP</a:t>
                      </a:r>
                      <a:endParaRPr lang="zh-CN" altLang="en-US" sz="1600" dirty="0"/>
                    </a:p>
                  </a:txBody>
                  <a:tcPr anchor="ctr"/>
                </a:tc>
                <a:tc>
                  <a:txBody>
                    <a:bodyPr/>
                    <a:lstStyle/>
                    <a:p>
                      <a:pPr algn="ctr"/>
                      <a:r>
                        <a:rPr lang="en-US" altLang="zh-CN" sz="1600" dirty="0"/>
                        <a:t>OLAP</a:t>
                      </a:r>
                      <a:endParaRPr lang="zh-CN" altLang="en-US" sz="1600" dirty="0"/>
                    </a:p>
                  </a:txBody>
                  <a:tcPr anchor="ctr"/>
                </a:tc>
                <a:tc>
                  <a:txBody>
                    <a:bodyPr/>
                    <a:lstStyle/>
                    <a:p>
                      <a:pPr algn="ctr"/>
                      <a:r>
                        <a:rPr lang="en-US" altLang="zh-CN" sz="1600" b="0" dirty="0">
                          <a:solidFill>
                            <a:srgbClr val="FF0000"/>
                          </a:solidFill>
                        </a:rPr>
                        <a:t>OLTP</a:t>
                      </a:r>
                      <a:endParaRPr lang="zh-CN" altLang="en-US" sz="1600" b="0" dirty="0">
                        <a:solidFill>
                          <a:srgbClr val="FF0000"/>
                        </a:solidFill>
                      </a:endParaRPr>
                    </a:p>
                  </a:txBody>
                  <a:tcPr anchor="ctr"/>
                </a:tc>
                <a:extLst>
                  <a:ext uri="{0D108BD9-81ED-4DB2-BD59-A6C34878D82A}">
                    <a16:rowId xmlns:a16="http://schemas.microsoft.com/office/drawing/2014/main" val="959793128"/>
                  </a:ext>
                </a:extLst>
              </a:tr>
              <a:tr h="370840">
                <a:tc>
                  <a:txBody>
                    <a:bodyPr/>
                    <a:lstStyle/>
                    <a:p>
                      <a:pPr algn="ctr"/>
                      <a:r>
                        <a:rPr lang="zh-CN" altLang="en-US" b="1" dirty="0"/>
                        <a:t>数据模型</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t>时态关系</a:t>
                      </a:r>
                    </a:p>
                  </a:txBody>
                  <a:tcPr anchor="ctr"/>
                </a:tc>
                <a:tc>
                  <a:txBody>
                    <a:bodyPr/>
                    <a:lstStyle/>
                    <a:p>
                      <a:pPr algn="ctr"/>
                      <a:r>
                        <a:rPr lang="en-US" altLang="zh-CN" sz="1600" dirty="0"/>
                        <a:t>Event Log</a:t>
                      </a:r>
                      <a:endParaRPr lang="zh-CN" altLang="en-US" sz="1600" dirty="0"/>
                    </a:p>
                  </a:txBody>
                  <a:tcPr anchor="ctr"/>
                </a:tc>
                <a:tc>
                  <a:txBody>
                    <a:bodyPr/>
                    <a:lstStyle/>
                    <a:p>
                      <a:pPr algn="ctr"/>
                      <a:r>
                        <a:rPr lang="en-US" altLang="zh-CN" sz="1600" dirty="0"/>
                        <a:t>Event Log</a:t>
                      </a:r>
                      <a:endParaRPr lang="zh-CN" altLang="en-US" sz="1600" dirty="0"/>
                    </a:p>
                  </a:txBody>
                  <a:tcPr anchor="ctr"/>
                </a:tc>
                <a:tc>
                  <a:txBody>
                    <a:bodyPr/>
                    <a:lstStyle/>
                    <a:p>
                      <a:pPr algn="ctr"/>
                      <a:r>
                        <a:rPr lang="en-US" altLang="zh-CN" sz="1600" dirty="0"/>
                        <a:t>Snapshot List</a:t>
                      </a:r>
                      <a:endParaRPr lang="zh-CN" altLang="en-US" sz="1600" dirty="0"/>
                    </a:p>
                  </a:txBody>
                  <a:tcPr anchor="ctr"/>
                </a:tc>
                <a:tc>
                  <a:txBody>
                    <a:bodyPr/>
                    <a:lstStyle/>
                    <a:p>
                      <a:pPr algn="ctr"/>
                      <a:r>
                        <a:rPr lang="en-US" altLang="zh-CN" sz="1600" dirty="0">
                          <a:solidFill>
                            <a:schemeClr val="tx1"/>
                          </a:solidFill>
                        </a:rPr>
                        <a:t>Temporal Property Graph</a:t>
                      </a:r>
                      <a:endParaRPr lang="zh-CN" altLang="en-US" sz="1600" dirty="0">
                        <a:solidFill>
                          <a:schemeClr val="tx1"/>
                        </a:solidFill>
                      </a:endParaRPr>
                    </a:p>
                  </a:txBody>
                  <a:tcPr anchor="ctr"/>
                </a:tc>
                <a:extLst>
                  <a:ext uri="{0D108BD9-81ED-4DB2-BD59-A6C34878D82A}">
                    <a16:rowId xmlns:a16="http://schemas.microsoft.com/office/drawing/2014/main" val="2707778833"/>
                  </a:ext>
                </a:extLst>
              </a:tr>
              <a:tr h="370840">
                <a:tc>
                  <a:txBody>
                    <a:bodyPr/>
                    <a:lstStyle/>
                    <a:p>
                      <a:pPr algn="ctr"/>
                      <a:r>
                        <a:rPr lang="zh-CN" altLang="en-US" b="1" dirty="0"/>
                        <a:t>索引</a:t>
                      </a:r>
                    </a:p>
                  </a:txBody>
                  <a:tcPr anchor="ctr"/>
                </a:tc>
                <a:tc>
                  <a:txBody>
                    <a:bodyPr/>
                    <a:lstStyle/>
                    <a:p>
                      <a:pPr algn="ctr"/>
                      <a:r>
                        <a:rPr lang="en-US" altLang="zh-CN" sz="1600" dirty="0"/>
                        <a:t>-</a:t>
                      </a:r>
                      <a:endParaRPr lang="zh-CN" altLang="en-US" sz="1600" dirty="0"/>
                    </a:p>
                  </a:txBody>
                  <a:tcPr anchor="ctr"/>
                </a:tc>
                <a:tc>
                  <a:txBody>
                    <a:bodyPr/>
                    <a:lstStyle/>
                    <a:p>
                      <a:pPr algn="ctr"/>
                      <a:r>
                        <a:rPr lang="en-US" altLang="zh-CN" sz="1600" dirty="0"/>
                        <a:t>-</a:t>
                      </a:r>
                      <a:endParaRPr lang="zh-CN" altLang="en-US" sz="1600" dirty="0"/>
                    </a:p>
                  </a:txBody>
                  <a:tcPr anchor="ctr"/>
                </a:tc>
                <a:tc>
                  <a:txBody>
                    <a:bodyPr/>
                    <a:lstStyle/>
                    <a:p>
                      <a:pPr algn="ctr"/>
                      <a:r>
                        <a:rPr lang="en-US" altLang="zh-CN" sz="1600" dirty="0"/>
                        <a:t>TGI</a:t>
                      </a:r>
                      <a:endParaRPr lang="zh-CN" altLang="en-US" sz="1600" dirty="0"/>
                    </a:p>
                  </a:txBody>
                  <a:tcPr anchor="ctr"/>
                </a:tc>
                <a:tc>
                  <a:txBody>
                    <a:bodyPr/>
                    <a:lstStyle/>
                    <a:p>
                      <a:pPr algn="ctr"/>
                      <a:r>
                        <a:rPr lang="en-US" altLang="zh-CN" sz="1600" dirty="0"/>
                        <a:t>-</a:t>
                      </a:r>
                      <a:endParaRPr lang="zh-CN" altLang="en-US" sz="1600" dirty="0"/>
                    </a:p>
                  </a:txBody>
                  <a:tcPr anchor="ctr"/>
                </a:tc>
                <a:tc>
                  <a:txBody>
                    <a:bodyPr/>
                    <a:lstStyle/>
                    <a:p>
                      <a:pPr algn="ctr"/>
                      <a:r>
                        <a:rPr lang="en-US" altLang="zh-CN" sz="1600" dirty="0">
                          <a:solidFill>
                            <a:schemeClr val="tx1"/>
                          </a:solidFill>
                        </a:rPr>
                        <a:t>Temporal Value </a:t>
                      </a:r>
                      <a:r>
                        <a:rPr lang="en-US" altLang="zh-CN" sz="1600" dirty="0" err="1">
                          <a:solidFill>
                            <a:schemeClr val="tx1"/>
                          </a:solidFill>
                        </a:rPr>
                        <a:t>Aggr</a:t>
                      </a:r>
                      <a:r>
                        <a:rPr lang="en-US" altLang="zh-CN" sz="1600" dirty="0">
                          <a:solidFill>
                            <a:schemeClr val="tx1"/>
                          </a:solidFill>
                        </a:rPr>
                        <a:t>.</a:t>
                      </a:r>
                    </a:p>
                    <a:p>
                      <a:pPr algn="ctr"/>
                      <a:r>
                        <a:rPr lang="en-US" altLang="zh-CN" sz="1600" dirty="0">
                          <a:solidFill>
                            <a:schemeClr val="tx1"/>
                          </a:solidFill>
                        </a:rPr>
                        <a:t>Time-Value Range</a:t>
                      </a:r>
                      <a:endParaRPr lang="zh-CN" altLang="en-US" sz="1600" dirty="0">
                        <a:solidFill>
                          <a:schemeClr val="tx1"/>
                        </a:solidFill>
                      </a:endParaRPr>
                    </a:p>
                  </a:txBody>
                  <a:tcPr anchor="ctr"/>
                </a:tc>
                <a:extLst>
                  <a:ext uri="{0D108BD9-81ED-4DB2-BD59-A6C34878D82A}">
                    <a16:rowId xmlns:a16="http://schemas.microsoft.com/office/drawing/2014/main" val="3872245878"/>
                  </a:ext>
                </a:extLst>
              </a:tr>
              <a:tr h="370840">
                <a:tc>
                  <a:txBody>
                    <a:bodyPr/>
                    <a:lstStyle/>
                    <a:p>
                      <a:pPr algn="ctr"/>
                      <a:r>
                        <a:rPr lang="zh-CN" altLang="en-US" b="1" dirty="0"/>
                        <a:t>查询接口</a:t>
                      </a:r>
                    </a:p>
                  </a:txBody>
                  <a:tcPr anchor="ctr"/>
                </a:tc>
                <a:tc>
                  <a:txBody>
                    <a:bodyPr/>
                    <a:lstStyle/>
                    <a:p>
                      <a:pPr algn="ctr"/>
                      <a:r>
                        <a:rPr lang="zh-CN" altLang="en-US" sz="1600" dirty="0"/>
                        <a:t>查询语言</a:t>
                      </a:r>
                      <a:r>
                        <a:rPr lang="en-US" altLang="zh-CN" sz="1600" dirty="0"/>
                        <a:t>Nepal</a:t>
                      </a:r>
                      <a:endParaRPr lang="zh-CN" altLang="en-US" sz="1600" dirty="0"/>
                    </a:p>
                  </a:txBody>
                  <a:tcPr anchor="ctr"/>
                </a:tc>
                <a:tc>
                  <a:txBody>
                    <a:bodyPr/>
                    <a:lstStyle/>
                    <a:p>
                      <a:pPr algn="ctr"/>
                      <a:r>
                        <a:rPr lang="en-US" altLang="zh-CN" sz="1600" dirty="0"/>
                        <a:t>API</a:t>
                      </a:r>
                      <a:endParaRPr lang="zh-CN" altLang="en-US" sz="1600" dirty="0"/>
                    </a:p>
                  </a:txBody>
                  <a:tcPr anchor="ctr"/>
                </a:tc>
                <a:tc>
                  <a:txBody>
                    <a:bodyPr/>
                    <a:lstStyle/>
                    <a:p>
                      <a:pPr algn="ctr"/>
                      <a:r>
                        <a:rPr lang="en-US" altLang="zh-CN" sz="1600" dirty="0"/>
                        <a:t>API</a:t>
                      </a:r>
                      <a:endParaRPr lang="zh-CN" altLang="en-US" sz="1600" dirty="0"/>
                    </a:p>
                  </a:txBody>
                  <a:tcPr anchor="ctr"/>
                </a:tc>
                <a:tc>
                  <a:txBody>
                    <a:bodyPr/>
                    <a:lstStyle/>
                    <a:p>
                      <a:pPr algn="ctr"/>
                      <a:r>
                        <a:rPr lang="en-US" altLang="zh-CN" sz="1600" dirty="0"/>
                        <a:t>API</a:t>
                      </a:r>
                      <a:endParaRPr lang="zh-CN" altLang="en-US" sz="1600" dirty="0"/>
                    </a:p>
                  </a:txBody>
                  <a:tcPr anchor="ctr"/>
                </a:tc>
                <a:tc>
                  <a:txBody>
                    <a:bodyPr/>
                    <a:lstStyle/>
                    <a:p>
                      <a:pPr algn="ctr"/>
                      <a:r>
                        <a:rPr lang="en-US" altLang="zh-CN" sz="1600" dirty="0">
                          <a:solidFill>
                            <a:schemeClr val="tx1"/>
                          </a:solidFill>
                        </a:rPr>
                        <a:t>API &amp;</a:t>
                      </a:r>
                    </a:p>
                    <a:p>
                      <a:pPr algn="ctr"/>
                      <a:r>
                        <a:rPr lang="zh-CN" altLang="en-US" sz="1600" dirty="0">
                          <a:solidFill>
                            <a:srgbClr val="FF0000"/>
                          </a:solidFill>
                        </a:rPr>
                        <a:t>查询语言</a:t>
                      </a:r>
                      <a:r>
                        <a:rPr lang="en-US" altLang="zh-CN" sz="1600" dirty="0">
                          <a:solidFill>
                            <a:srgbClr val="FF0000"/>
                          </a:solidFill>
                        </a:rPr>
                        <a:t>TCypher</a:t>
                      </a:r>
                      <a:endParaRPr lang="zh-CN" altLang="en-US" sz="1600" dirty="0">
                        <a:solidFill>
                          <a:srgbClr val="FF0000"/>
                        </a:solidFill>
                      </a:endParaRPr>
                    </a:p>
                  </a:txBody>
                  <a:tcPr anchor="ctr"/>
                </a:tc>
                <a:extLst>
                  <a:ext uri="{0D108BD9-81ED-4DB2-BD59-A6C34878D82A}">
                    <a16:rowId xmlns:a16="http://schemas.microsoft.com/office/drawing/2014/main" val="2505531396"/>
                  </a:ext>
                </a:extLst>
              </a:tr>
              <a:tr h="370840">
                <a:tc>
                  <a:txBody>
                    <a:bodyPr/>
                    <a:lstStyle/>
                    <a:p>
                      <a:pPr algn="ctr"/>
                      <a:r>
                        <a:rPr lang="zh-CN" altLang="en-US" b="1" dirty="0"/>
                        <a:t>支持事务</a:t>
                      </a:r>
                    </a:p>
                  </a:txBody>
                  <a:tcPr anchor="ctr"/>
                </a:tc>
                <a:tc>
                  <a:txBody>
                    <a:bodyPr/>
                    <a:lstStyle/>
                    <a:p>
                      <a:pPr algn="ctr"/>
                      <a:r>
                        <a:rPr lang="zh-CN" altLang="en-US" sz="1600" dirty="0"/>
                        <a:t>√</a:t>
                      </a:r>
                    </a:p>
                  </a:txBody>
                  <a:tcPr anchor="ctr"/>
                </a:tc>
                <a:tc>
                  <a:txBody>
                    <a:bodyPr/>
                    <a:lstStyle/>
                    <a:p>
                      <a:pPr algn="ctr"/>
                      <a:r>
                        <a:rPr lang="en-US" altLang="zh-CN" sz="1600" dirty="0"/>
                        <a:t>-</a:t>
                      </a:r>
                      <a:endParaRPr lang="zh-CN" altLang="en-US" sz="1600" dirty="0"/>
                    </a:p>
                  </a:txBody>
                  <a:tcPr anchor="ctr"/>
                </a:tc>
                <a:tc>
                  <a:txBody>
                    <a:bodyPr/>
                    <a:lstStyle/>
                    <a:p>
                      <a:pPr algn="ctr"/>
                      <a:r>
                        <a:rPr lang="en-US" altLang="zh-CN" sz="1600" dirty="0"/>
                        <a:t>-</a:t>
                      </a:r>
                      <a:endParaRPr lang="zh-CN" altLang="en-US" sz="1600" dirty="0"/>
                    </a:p>
                  </a:txBody>
                  <a:tcPr anchor="ctr"/>
                </a:tc>
                <a:tc>
                  <a:txBody>
                    <a:bodyPr/>
                    <a:lstStyle/>
                    <a:p>
                      <a:pPr algn="ctr"/>
                      <a:r>
                        <a:rPr lang="en-US" altLang="zh-CN" sz="1600" dirty="0"/>
                        <a:t>-</a:t>
                      </a:r>
                      <a:endParaRPr lang="zh-CN" altLang="en-US" sz="16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rgbClr val="FF0000"/>
                          </a:solidFill>
                        </a:rPr>
                        <a:t>√</a:t>
                      </a:r>
                    </a:p>
                  </a:txBody>
                  <a:tcPr anchor="ctr"/>
                </a:tc>
                <a:extLst>
                  <a:ext uri="{0D108BD9-81ED-4DB2-BD59-A6C34878D82A}">
                    <a16:rowId xmlns:a16="http://schemas.microsoft.com/office/drawing/2014/main" val="3395083882"/>
                  </a:ext>
                </a:extLst>
              </a:tr>
              <a:tr h="370840">
                <a:tc>
                  <a:txBody>
                    <a:bodyPr/>
                    <a:lstStyle/>
                    <a:p>
                      <a:pPr algn="ctr"/>
                      <a:r>
                        <a:rPr lang="en-US" altLang="zh-CN" b="1" dirty="0"/>
                        <a:t>Based on</a:t>
                      </a:r>
                      <a:endParaRPr lang="zh-CN" altLang="en-US" b="1" dirty="0"/>
                    </a:p>
                  </a:txBody>
                  <a:tcPr anchor="ctr"/>
                </a:tc>
                <a:tc>
                  <a:txBody>
                    <a:bodyPr/>
                    <a:lstStyle/>
                    <a:p>
                      <a:pPr algn="ctr"/>
                      <a:r>
                        <a:rPr lang="en-US" altLang="zh-CN" sz="1600" dirty="0"/>
                        <a:t>PostgreSQL</a:t>
                      </a:r>
                      <a:endParaRPr lang="zh-CN" altLang="en-US" sz="1600" dirty="0"/>
                    </a:p>
                  </a:txBody>
                  <a:tcPr anchor="ctr"/>
                </a:tc>
                <a:tc>
                  <a:txBody>
                    <a:bodyPr/>
                    <a:lstStyle/>
                    <a:p>
                      <a:pPr algn="ctr"/>
                      <a:r>
                        <a:rPr lang="en-US" altLang="zh-CN" sz="1600" dirty="0"/>
                        <a:t>-</a:t>
                      </a:r>
                      <a:endParaRPr lang="zh-CN" altLang="en-US" sz="1600" dirty="0"/>
                    </a:p>
                  </a:txBody>
                  <a:tcPr anchor="ctr"/>
                </a:tc>
                <a:tc>
                  <a:txBody>
                    <a:bodyPr/>
                    <a:lstStyle/>
                    <a:p>
                      <a:pPr algn="ctr"/>
                      <a:r>
                        <a:rPr lang="en-US" altLang="zh-CN" sz="1600" dirty="0"/>
                        <a:t>Spark &amp;</a:t>
                      </a:r>
                    </a:p>
                    <a:p>
                      <a:pPr algn="ctr"/>
                      <a:r>
                        <a:rPr lang="en-US" altLang="zh-CN" sz="1600" dirty="0"/>
                        <a:t>Cassandra</a:t>
                      </a:r>
                      <a:endParaRPr lang="zh-CN" altLang="en-US" sz="1600" dirty="0"/>
                    </a:p>
                  </a:txBody>
                  <a:tcPr anchor="ctr"/>
                </a:tc>
                <a:tc>
                  <a:txBody>
                    <a:bodyPr/>
                    <a:lstStyle/>
                    <a:p>
                      <a:pPr algn="ctr"/>
                      <a:r>
                        <a:rPr lang="en-US" altLang="zh-CN" sz="1600" dirty="0"/>
                        <a:t>-</a:t>
                      </a:r>
                      <a:endParaRPr lang="zh-CN" altLang="en-US" sz="1600" dirty="0"/>
                    </a:p>
                  </a:txBody>
                  <a:tcPr anchor="ctr"/>
                </a:tc>
                <a:tc>
                  <a:txBody>
                    <a:bodyPr/>
                    <a:lstStyle/>
                    <a:p>
                      <a:pPr algn="ctr"/>
                      <a:r>
                        <a:rPr lang="en-US" altLang="zh-CN" sz="1600" dirty="0">
                          <a:solidFill>
                            <a:schemeClr val="tx1"/>
                          </a:solidFill>
                        </a:rPr>
                        <a:t>Neo4j</a:t>
                      </a:r>
                      <a:endParaRPr lang="zh-CN" altLang="en-US" sz="1600" dirty="0">
                        <a:solidFill>
                          <a:schemeClr val="tx1"/>
                        </a:solidFill>
                      </a:endParaRPr>
                    </a:p>
                  </a:txBody>
                  <a:tcPr anchor="ctr"/>
                </a:tc>
                <a:extLst>
                  <a:ext uri="{0D108BD9-81ED-4DB2-BD59-A6C34878D82A}">
                    <a16:rowId xmlns:a16="http://schemas.microsoft.com/office/drawing/2014/main" val="3106443139"/>
                  </a:ext>
                </a:extLst>
              </a:tr>
              <a:tr h="370840">
                <a:tc>
                  <a:txBody>
                    <a:bodyPr/>
                    <a:lstStyle/>
                    <a:p>
                      <a:pPr algn="ctr"/>
                      <a:r>
                        <a:rPr lang="zh-CN" altLang="en-US" b="1" dirty="0"/>
                        <a:t>分布式</a:t>
                      </a:r>
                    </a:p>
                  </a:txBody>
                  <a:tcPr anchor="ctr"/>
                </a:tc>
                <a:tc>
                  <a:txBody>
                    <a:bodyPr/>
                    <a:lstStyle/>
                    <a:p>
                      <a:pPr algn="ctr"/>
                      <a:r>
                        <a:rPr lang="en-US" altLang="zh-CN" sz="1600" dirty="0"/>
                        <a:t>-</a:t>
                      </a:r>
                      <a:endParaRPr lang="zh-CN" altLang="en-US" sz="1600" dirty="0"/>
                    </a:p>
                  </a:txBody>
                  <a:tcPr anchor="ctr"/>
                </a:tc>
                <a:tc>
                  <a:txBody>
                    <a:bodyPr/>
                    <a:lstStyle/>
                    <a:p>
                      <a:pPr algn="ctr"/>
                      <a:r>
                        <a:rPr lang="zh-CN" altLang="en-US" sz="1600" dirty="0"/>
                        <a:t>√</a:t>
                      </a:r>
                    </a:p>
                  </a:txBody>
                  <a:tcPr anchor="ctr"/>
                </a:tc>
                <a:tc>
                  <a:txBody>
                    <a:bodyPr/>
                    <a:lstStyle/>
                    <a:p>
                      <a:pPr algn="ctr"/>
                      <a:r>
                        <a:rPr lang="zh-CN" altLang="en-US" sz="1600" dirty="0"/>
                        <a:t>√</a:t>
                      </a:r>
                    </a:p>
                  </a:txBody>
                  <a:tcPr anchor="ctr"/>
                </a:tc>
                <a:tc>
                  <a:txBody>
                    <a:bodyPr/>
                    <a:lstStyle/>
                    <a:p>
                      <a:pPr algn="ctr"/>
                      <a:r>
                        <a:rPr lang="zh-CN" altLang="en-US" sz="1600" dirty="0"/>
                        <a:t>√</a:t>
                      </a:r>
                    </a:p>
                  </a:txBody>
                  <a:tcPr anchor="ctr"/>
                </a:tc>
                <a:tc>
                  <a:txBody>
                    <a:bodyPr/>
                    <a:lstStyle/>
                    <a:p>
                      <a:pPr algn="ctr"/>
                      <a:r>
                        <a:rPr lang="en-US" altLang="zh-CN" sz="1600" dirty="0">
                          <a:solidFill>
                            <a:schemeClr val="tx1"/>
                          </a:solidFill>
                        </a:rPr>
                        <a:t>-</a:t>
                      </a:r>
                      <a:endParaRPr lang="zh-CN" altLang="en-US" sz="1600" dirty="0">
                        <a:solidFill>
                          <a:schemeClr val="tx1"/>
                        </a:solidFill>
                      </a:endParaRPr>
                    </a:p>
                  </a:txBody>
                  <a:tcPr anchor="ctr"/>
                </a:tc>
                <a:extLst>
                  <a:ext uri="{0D108BD9-81ED-4DB2-BD59-A6C34878D82A}">
                    <a16:rowId xmlns:a16="http://schemas.microsoft.com/office/drawing/2014/main" val="4204514407"/>
                  </a:ext>
                </a:extLst>
              </a:tr>
            </a:tbl>
          </a:graphicData>
        </a:graphic>
      </p:graphicFrame>
    </p:spTree>
    <p:extLst>
      <p:ext uri="{BB962C8B-B14F-4D97-AF65-F5344CB8AC3E}">
        <p14:creationId xmlns:p14="http://schemas.microsoft.com/office/powerpoint/2010/main" val="725369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2DE330-A264-4A85-B9C2-79324F680A19}"/>
              </a:ext>
            </a:extLst>
          </p:cNvPr>
          <p:cNvSpPr>
            <a:spLocks noGrp="1"/>
          </p:cNvSpPr>
          <p:nvPr>
            <p:ph type="title"/>
          </p:nvPr>
        </p:nvSpPr>
        <p:spPr/>
        <p:txBody>
          <a:bodyPr/>
          <a:lstStyle/>
          <a:p>
            <a:r>
              <a:rPr lang="zh-CN" altLang="en-US" dirty="0"/>
              <a:t>对比系统选择</a:t>
            </a:r>
          </a:p>
        </p:txBody>
      </p:sp>
      <p:graphicFrame>
        <p:nvGraphicFramePr>
          <p:cNvPr id="4" name="表格 4">
            <a:extLst>
              <a:ext uri="{FF2B5EF4-FFF2-40B4-BE49-F238E27FC236}">
                <a16:creationId xmlns:a16="http://schemas.microsoft.com/office/drawing/2014/main" id="{CC8DB1DF-B93B-4BF8-8866-4AA540B19309}"/>
              </a:ext>
            </a:extLst>
          </p:cNvPr>
          <p:cNvGraphicFramePr>
            <a:graphicFrameLocks noGrp="1"/>
          </p:cNvGraphicFramePr>
          <p:nvPr>
            <p:ph idx="1"/>
            <p:extLst>
              <p:ext uri="{D42A27DB-BD31-4B8C-83A1-F6EECF244321}">
                <p14:modId xmlns:p14="http://schemas.microsoft.com/office/powerpoint/2010/main" val="2401032549"/>
              </p:ext>
            </p:extLst>
          </p:nvPr>
        </p:nvGraphicFramePr>
        <p:xfrm>
          <a:off x="490538" y="1214438"/>
          <a:ext cx="10863260" cy="1854200"/>
        </p:xfrm>
        <a:graphic>
          <a:graphicData uri="http://schemas.openxmlformats.org/drawingml/2006/table">
            <a:tbl>
              <a:tblPr firstRow="1" bandRow="1">
                <a:tableStyleId>{5C22544A-7EE6-4342-B048-85BDC9FD1C3A}</a:tableStyleId>
              </a:tblPr>
              <a:tblGrid>
                <a:gridCol w="2715815">
                  <a:extLst>
                    <a:ext uri="{9D8B030D-6E8A-4147-A177-3AD203B41FA5}">
                      <a16:colId xmlns:a16="http://schemas.microsoft.com/office/drawing/2014/main" val="2615597031"/>
                    </a:ext>
                  </a:extLst>
                </a:gridCol>
                <a:gridCol w="3969951">
                  <a:extLst>
                    <a:ext uri="{9D8B030D-6E8A-4147-A177-3AD203B41FA5}">
                      <a16:colId xmlns:a16="http://schemas.microsoft.com/office/drawing/2014/main" val="242407598"/>
                    </a:ext>
                  </a:extLst>
                </a:gridCol>
                <a:gridCol w="2338086">
                  <a:extLst>
                    <a:ext uri="{9D8B030D-6E8A-4147-A177-3AD203B41FA5}">
                      <a16:colId xmlns:a16="http://schemas.microsoft.com/office/drawing/2014/main" val="3429352398"/>
                    </a:ext>
                  </a:extLst>
                </a:gridCol>
                <a:gridCol w="1839408">
                  <a:extLst>
                    <a:ext uri="{9D8B030D-6E8A-4147-A177-3AD203B41FA5}">
                      <a16:colId xmlns:a16="http://schemas.microsoft.com/office/drawing/2014/main" val="1701961485"/>
                    </a:ext>
                  </a:extLst>
                </a:gridCol>
              </a:tblGrid>
              <a:tr h="370840">
                <a:tc>
                  <a:txBody>
                    <a:bodyPr/>
                    <a:lstStyle/>
                    <a:p>
                      <a:r>
                        <a:rPr lang="zh-CN" altLang="en-US" dirty="0"/>
                        <a:t>对比系统</a:t>
                      </a:r>
                    </a:p>
                  </a:txBody>
                  <a:tcPr/>
                </a:tc>
                <a:tc>
                  <a:txBody>
                    <a:bodyPr/>
                    <a:lstStyle/>
                    <a:p>
                      <a:r>
                        <a:rPr lang="zh-CN" altLang="en-US" dirty="0"/>
                        <a:t>使用模型</a:t>
                      </a:r>
                    </a:p>
                  </a:txBody>
                  <a:tcPr/>
                </a:tc>
                <a:tc>
                  <a:txBody>
                    <a:bodyPr/>
                    <a:lstStyle/>
                    <a:p>
                      <a:r>
                        <a:rPr lang="zh-CN" altLang="en-US" dirty="0"/>
                        <a:t>支持事务</a:t>
                      </a:r>
                    </a:p>
                  </a:txBody>
                  <a:tcPr/>
                </a:tc>
                <a:tc>
                  <a:txBody>
                    <a:bodyPr/>
                    <a:lstStyle/>
                    <a:p>
                      <a:r>
                        <a:rPr lang="zh-CN" altLang="en-US" dirty="0"/>
                        <a:t>单机版</a:t>
                      </a:r>
                    </a:p>
                  </a:txBody>
                  <a:tcPr/>
                </a:tc>
                <a:extLst>
                  <a:ext uri="{0D108BD9-81ED-4DB2-BD59-A6C34878D82A}">
                    <a16:rowId xmlns:a16="http://schemas.microsoft.com/office/drawing/2014/main" val="2043274584"/>
                  </a:ext>
                </a:extLst>
              </a:tr>
              <a:tr h="370840">
                <a:tc>
                  <a:txBody>
                    <a:bodyPr/>
                    <a:lstStyle/>
                    <a:p>
                      <a:r>
                        <a:rPr lang="en-US" altLang="zh-CN" dirty="0"/>
                        <a:t>TGraph</a:t>
                      </a:r>
                      <a:endParaRPr lang="zh-CN" altLang="en-US" dirty="0"/>
                    </a:p>
                  </a:txBody>
                  <a:tcPr/>
                </a:tc>
                <a:tc>
                  <a:txBody>
                    <a:bodyPr/>
                    <a:lstStyle/>
                    <a:p>
                      <a:r>
                        <a:rPr lang="en-US" altLang="zh-CN" dirty="0"/>
                        <a:t>Temporal Property Graph</a:t>
                      </a:r>
                      <a:endParaRPr lang="zh-CN" altLang="en-US" dirty="0"/>
                    </a:p>
                  </a:txBody>
                  <a:tcPr/>
                </a:tc>
                <a:tc>
                  <a:txBody>
                    <a:bodyPr/>
                    <a:lstStyle/>
                    <a:p>
                      <a:r>
                        <a:rPr lang="en-US" altLang="zh-CN" dirty="0"/>
                        <a:t>Y</a:t>
                      </a:r>
                    </a:p>
                  </a:txBody>
                  <a:tcPr/>
                </a:tc>
                <a:tc>
                  <a:txBody>
                    <a:bodyPr/>
                    <a:lstStyle/>
                    <a:p>
                      <a:r>
                        <a:rPr lang="en-US" altLang="zh-CN" dirty="0"/>
                        <a:t>Y</a:t>
                      </a:r>
                    </a:p>
                  </a:txBody>
                  <a:tcPr/>
                </a:tc>
                <a:extLst>
                  <a:ext uri="{0D108BD9-81ED-4DB2-BD59-A6C34878D82A}">
                    <a16:rowId xmlns:a16="http://schemas.microsoft.com/office/drawing/2014/main" val="1547603613"/>
                  </a:ext>
                </a:extLst>
              </a:tr>
              <a:tr h="370840">
                <a:tc>
                  <a:txBody>
                    <a:bodyPr/>
                    <a:lstStyle/>
                    <a:p>
                      <a:r>
                        <a:rPr lang="en-US" altLang="zh-CN" dirty="0"/>
                        <a:t>PostgreSQL</a:t>
                      </a:r>
                      <a:endParaRPr lang="zh-CN" altLang="en-US" dirty="0"/>
                    </a:p>
                  </a:txBody>
                  <a:tcPr/>
                </a:tc>
                <a:tc>
                  <a:txBody>
                    <a:bodyPr/>
                    <a:lstStyle/>
                    <a:p>
                      <a:r>
                        <a:rPr lang="en-US" altLang="zh-CN" dirty="0"/>
                        <a:t>Relational</a:t>
                      </a:r>
                      <a:endParaRPr lang="zh-CN" altLang="en-US" dirty="0"/>
                    </a:p>
                  </a:txBody>
                  <a:tcPr/>
                </a:tc>
                <a:tc>
                  <a:txBody>
                    <a:bodyPr/>
                    <a:lstStyle/>
                    <a:p>
                      <a:r>
                        <a:rPr lang="en-US" altLang="zh-CN" dirty="0"/>
                        <a:t>Y</a:t>
                      </a:r>
                      <a:endParaRPr lang="zh-CN" altLang="en-US" dirty="0"/>
                    </a:p>
                  </a:txBody>
                  <a:tcPr/>
                </a:tc>
                <a:tc>
                  <a:txBody>
                    <a:bodyPr/>
                    <a:lstStyle/>
                    <a:p>
                      <a:r>
                        <a:rPr lang="en-US" altLang="zh-CN" dirty="0"/>
                        <a:t>Y</a:t>
                      </a:r>
                      <a:endParaRPr lang="zh-CN" altLang="en-US" dirty="0"/>
                    </a:p>
                  </a:txBody>
                  <a:tcPr/>
                </a:tc>
                <a:extLst>
                  <a:ext uri="{0D108BD9-81ED-4DB2-BD59-A6C34878D82A}">
                    <a16:rowId xmlns:a16="http://schemas.microsoft.com/office/drawing/2014/main" val="655642297"/>
                  </a:ext>
                </a:extLst>
              </a:tr>
              <a:tr h="370840">
                <a:tc>
                  <a:txBody>
                    <a:bodyPr/>
                    <a:lstStyle/>
                    <a:p>
                      <a:r>
                        <a:rPr lang="en-US" altLang="zh-CN" dirty="0"/>
                        <a:t>MariaDB</a:t>
                      </a:r>
                      <a:endParaRPr lang="zh-CN" altLang="en-US" dirty="0"/>
                    </a:p>
                  </a:txBody>
                  <a:tcPr/>
                </a:tc>
                <a:tc>
                  <a:txBody>
                    <a:bodyPr/>
                    <a:lstStyle/>
                    <a:p>
                      <a:r>
                        <a:rPr lang="en-US" altLang="zh-CN" dirty="0"/>
                        <a:t>Temporal Relational</a:t>
                      </a:r>
                      <a:endParaRPr lang="zh-CN" altLang="en-US" dirty="0"/>
                    </a:p>
                  </a:txBody>
                  <a:tcPr/>
                </a:tc>
                <a:tc>
                  <a:txBody>
                    <a:bodyPr/>
                    <a:lstStyle/>
                    <a:p>
                      <a:r>
                        <a:rPr lang="en-US" altLang="zh-CN" dirty="0"/>
                        <a:t>Y</a:t>
                      </a:r>
                      <a:endParaRPr lang="zh-CN" altLang="en-US" dirty="0"/>
                    </a:p>
                  </a:txBody>
                  <a:tcPr/>
                </a:tc>
                <a:tc>
                  <a:txBody>
                    <a:bodyPr/>
                    <a:lstStyle/>
                    <a:p>
                      <a:r>
                        <a:rPr lang="en-US" altLang="zh-CN" dirty="0"/>
                        <a:t>Y</a:t>
                      </a:r>
                      <a:endParaRPr lang="zh-CN" altLang="en-US" dirty="0"/>
                    </a:p>
                  </a:txBody>
                  <a:tcPr/>
                </a:tc>
                <a:extLst>
                  <a:ext uri="{0D108BD9-81ED-4DB2-BD59-A6C34878D82A}">
                    <a16:rowId xmlns:a16="http://schemas.microsoft.com/office/drawing/2014/main" val="970579633"/>
                  </a:ext>
                </a:extLst>
              </a:tr>
              <a:tr h="370840">
                <a:tc>
                  <a:txBody>
                    <a:bodyPr/>
                    <a:lstStyle/>
                    <a:p>
                      <a:r>
                        <a:rPr lang="en-US" altLang="zh-CN" dirty="0"/>
                        <a:t>Neo4j</a:t>
                      </a:r>
                      <a:endParaRPr lang="zh-CN" altLang="en-US" dirty="0"/>
                    </a:p>
                  </a:txBody>
                  <a:tcPr/>
                </a:tc>
                <a:tc>
                  <a:txBody>
                    <a:bodyPr/>
                    <a:lstStyle/>
                    <a:p>
                      <a:r>
                        <a:rPr lang="en-US" altLang="zh-CN" dirty="0"/>
                        <a:t>Graph</a:t>
                      </a:r>
                      <a:endParaRPr lang="zh-CN" altLang="en-US" dirty="0"/>
                    </a:p>
                  </a:txBody>
                  <a:tcPr/>
                </a:tc>
                <a:tc>
                  <a:txBody>
                    <a:bodyPr/>
                    <a:lstStyle/>
                    <a:p>
                      <a:r>
                        <a:rPr lang="en-US" altLang="zh-CN" dirty="0"/>
                        <a:t>Y</a:t>
                      </a:r>
                      <a:endParaRPr lang="zh-CN" altLang="en-US" dirty="0"/>
                    </a:p>
                  </a:txBody>
                  <a:tcPr/>
                </a:tc>
                <a:tc>
                  <a:txBody>
                    <a:bodyPr/>
                    <a:lstStyle/>
                    <a:p>
                      <a:r>
                        <a:rPr lang="en-US" altLang="zh-CN" dirty="0"/>
                        <a:t>Y</a:t>
                      </a:r>
                      <a:endParaRPr lang="zh-CN" altLang="en-US" dirty="0"/>
                    </a:p>
                  </a:txBody>
                  <a:tcPr/>
                </a:tc>
                <a:extLst>
                  <a:ext uri="{0D108BD9-81ED-4DB2-BD59-A6C34878D82A}">
                    <a16:rowId xmlns:a16="http://schemas.microsoft.com/office/drawing/2014/main" val="2013531768"/>
                  </a:ext>
                </a:extLst>
              </a:tr>
            </a:tbl>
          </a:graphicData>
        </a:graphic>
      </p:graphicFrame>
      <p:sp>
        <p:nvSpPr>
          <p:cNvPr id="5" name="文本框 4">
            <a:extLst>
              <a:ext uri="{FF2B5EF4-FFF2-40B4-BE49-F238E27FC236}">
                <a16:creationId xmlns:a16="http://schemas.microsoft.com/office/drawing/2014/main" id="{E8201FE1-6026-497B-8886-44C51BAC6FE6}"/>
              </a:ext>
            </a:extLst>
          </p:cNvPr>
          <p:cNvSpPr txBox="1"/>
          <p:nvPr/>
        </p:nvSpPr>
        <p:spPr>
          <a:xfrm>
            <a:off x="490451" y="3220655"/>
            <a:ext cx="5724644" cy="923330"/>
          </a:xfrm>
          <a:prstGeom prst="rect">
            <a:avLst/>
          </a:prstGeom>
          <a:noFill/>
        </p:spPr>
        <p:txBody>
          <a:bodyPr wrap="none" rtlCol="0">
            <a:spAutoFit/>
          </a:bodyPr>
          <a:lstStyle/>
          <a:p>
            <a:r>
              <a:rPr lang="zh-CN" altLang="en-US" dirty="0"/>
              <a:t>现有论文中提到的时态图系统：无法获取，邮件无响应</a:t>
            </a:r>
            <a:endParaRPr lang="en-US" altLang="zh-CN" dirty="0"/>
          </a:p>
          <a:p>
            <a:r>
              <a:rPr lang="zh-CN" altLang="en-US" dirty="0"/>
              <a:t>时序数据库：不支持用户级别事务，放弃</a:t>
            </a:r>
            <a:endParaRPr lang="en-US" altLang="zh-CN" dirty="0"/>
          </a:p>
          <a:p>
            <a:r>
              <a:rPr lang="zh-CN" altLang="en-US" dirty="0"/>
              <a:t>目前是单机系统，过滤掉所有分布式图</a:t>
            </a:r>
            <a:r>
              <a:rPr lang="en-US" altLang="zh-CN" dirty="0"/>
              <a:t>/</a:t>
            </a:r>
            <a:r>
              <a:rPr lang="zh-CN" altLang="en-US" dirty="0"/>
              <a:t>关系数据库。</a:t>
            </a:r>
          </a:p>
        </p:txBody>
      </p:sp>
    </p:spTree>
    <p:extLst>
      <p:ext uri="{BB962C8B-B14F-4D97-AF65-F5344CB8AC3E}">
        <p14:creationId xmlns:p14="http://schemas.microsoft.com/office/powerpoint/2010/main" val="1227014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161E99-010C-40D9-8BCC-6821877DE58D}"/>
              </a:ext>
            </a:extLst>
          </p:cNvPr>
          <p:cNvSpPr>
            <a:spLocks noGrp="1"/>
          </p:cNvSpPr>
          <p:nvPr>
            <p:ph type="title"/>
          </p:nvPr>
        </p:nvSpPr>
        <p:spPr/>
        <p:txBody>
          <a:bodyPr/>
          <a:lstStyle/>
          <a:p>
            <a:r>
              <a:rPr lang="en-US" altLang="zh-CN" dirty="0"/>
              <a:t>Contents</a:t>
            </a:r>
            <a:endParaRPr lang="zh-CN" altLang="en-US" dirty="0"/>
          </a:p>
        </p:txBody>
      </p:sp>
      <p:sp>
        <p:nvSpPr>
          <p:cNvPr id="3" name="内容占位符 2">
            <a:extLst>
              <a:ext uri="{FF2B5EF4-FFF2-40B4-BE49-F238E27FC236}">
                <a16:creationId xmlns:a16="http://schemas.microsoft.com/office/drawing/2014/main" id="{7C85AE73-2324-43FE-81F1-B98952740089}"/>
              </a:ext>
            </a:extLst>
          </p:cNvPr>
          <p:cNvSpPr>
            <a:spLocks noGrp="1"/>
          </p:cNvSpPr>
          <p:nvPr>
            <p:ph idx="1"/>
          </p:nvPr>
        </p:nvSpPr>
        <p:spPr/>
        <p:txBody>
          <a:bodyPr/>
          <a:lstStyle/>
          <a:p>
            <a:r>
              <a:rPr lang="en-US" altLang="zh-CN" dirty="0"/>
              <a:t>Background &amp; Motivation</a:t>
            </a:r>
          </a:p>
          <a:p>
            <a:r>
              <a:rPr lang="en-US" altLang="zh-CN" dirty="0"/>
              <a:t>Available temporal graph data management solutions</a:t>
            </a:r>
          </a:p>
          <a:p>
            <a:r>
              <a:rPr lang="en-US" altLang="zh-CN" dirty="0">
                <a:solidFill>
                  <a:srgbClr val="FF0000"/>
                </a:solidFill>
              </a:rPr>
              <a:t>Evaluation</a:t>
            </a:r>
          </a:p>
          <a:p>
            <a:pPr lvl="1"/>
            <a:r>
              <a:rPr lang="en-US" altLang="zh-CN" dirty="0"/>
              <a:t>Datasets &amp; Queries</a:t>
            </a:r>
          </a:p>
          <a:p>
            <a:pPr lvl="1"/>
            <a:r>
              <a:rPr lang="en-US" altLang="zh-CN" dirty="0"/>
              <a:t>Storage model design</a:t>
            </a:r>
            <a:r>
              <a:rPr lang="zh-CN" altLang="en-US" dirty="0"/>
              <a:t> </a:t>
            </a:r>
            <a:r>
              <a:rPr lang="en-US" altLang="zh-CN" dirty="0"/>
              <a:t>(implementation)</a:t>
            </a:r>
          </a:p>
          <a:p>
            <a:pPr lvl="1"/>
            <a:r>
              <a:rPr lang="en-US" altLang="zh-CN" dirty="0"/>
              <a:t>Results (collecting...)</a:t>
            </a:r>
          </a:p>
        </p:txBody>
      </p:sp>
    </p:spTree>
    <p:extLst>
      <p:ext uri="{BB962C8B-B14F-4D97-AF65-F5344CB8AC3E}">
        <p14:creationId xmlns:p14="http://schemas.microsoft.com/office/powerpoint/2010/main" val="11256262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F44258-3DC8-4798-ACE7-7B6251E3897E}"/>
              </a:ext>
            </a:extLst>
          </p:cNvPr>
          <p:cNvSpPr>
            <a:spLocks noGrp="1"/>
          </p:cNvSpPr>
          <p:nvPr>
            <p:ph type="title"/>
          </p:nvPr>
        </p:nvSpPr>
        <p:spPr/>
        <p:txBody>
          <a:bodyPr/>
          <a:lstStyle/>
          <a:p>
            <a:r>
              <a:rPr lang="en-US" altLang="zh-CN" dirty="0"/>
              <a:t>Datasets summary</a:t>
            </a:r>
            <a:endParaRPr lang="zh-CN" altLang="en-US" dirty="0"/>
          </a:p>
        </p:txBody>
      </p:sp>
      <p:sp>
        <p:nvSpPr>
          <p:cNvPr id="3" name="内容占位符 2">
            <a:extLst>
              <a:ext uri="{FF2B5EF4-FFF2-40B4-BE49-F238E27FC236}">
                <a16:creationId xmlns:a16="http://schemas.microsoft.com/office/drawing/2014/main" id="{7A870442-DD25-4D5E-8B30-4630562388A2}"/>
              </a:ext>
            </a:extLst>
          </p:cNvPr>
          <p:cNvSpPr>
            <a:spLocks noGrp="1"/>
          </p:cNvSpPr>
          <p:nvPr>
            <p:ph idx="1"/>
          </p:nvPr>
        </p:nvSpPr>
        <p:spPr>
          <a:xfrm>
            <a:off x="139861" y="3025393"/>
            <a:ext cx="4328933" cy="3240000"/>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noAutofit/>
          </a:bodyPr>
          <a:lstStyle/>
          <a:p>
            <a:pPr marL="0" indent="0">
              <a:lnSpc>
                <a:spcPct val="100000"/>
              </a:lnSpc>
              <a:spcBef>
                <a:spcPts val="0"/>
              </a:spcBef>
              <a:buNone/>
              <a:defRPr/>
            </a:pPr>
            <a:r>
              <a:rPr lang="en-US" altLang="zh-CN" sz="2000" dirty="0">
                <a:solidFill>
                  <a:schemeClr val="tx1"/>
                </a:solidFill>
              </a:rPr>
              <a:t>BJ Traffic</a:t>
            </a:r>
          </a:p>
          <a:p>
            <a:pPr marL="0" indent="0">
              <a:lnSpc>
                <a:spcPct val="100000"/>
              </a:lnSpc>
              <a:spcBef>
                <a:spcPts val="0"/>
              </a:spcBef>
              <a:buNone/>
              <a:defRPr/>
            </a:pPr>
            <a:r>
              <a:rPr lang="en-US" altLang="zh-CN" sz="1800" dirty="0">
                <a:solidFill>
                  <a:schemeClr val="tx1"/>
                </a:solidFill>
              </a:rPr>
              <a:t>【</a:t>
            </a:r>
            <a:r>
              <a:rPr lang="zh-CN" altLang="en-US" sz="1800" dirty="0">
                <a:solidFill>
                  <a:schemeClr val="tx1"/>
                </a:solidFill>
              </a:rPr>
              <a:t>内容</a:t>
            </a:r>
            <a:r>
              <a:rPr lang="en-US" altLang="zh-CN" sz="1800" dirty="0">
                <a:solidFill>
                  <a:schemeClr val="tx1"/>
                </a:solidFill>
              </a:rPr>
              <a:t>】</a:t>
            </a:r>
            <a:r>
              <a:rPr lang="zh-CN" altLang="zh-CN" sz="1800" dirty="0">
                <a:solidFill>
                  <a:schemeClr val="tx1"/>
                </a:solidFill>
              </a:rPr>
              <a:t>道路静态拓扑结构数据</a:t>
            </a:r>
            <a:r>
              <a:rPr lang="zh-CN" altLang="en-US" sz="1800" dirty="0">
                <a:solidFill>
                  <a:schemeClr val="tx1"/>
                </a:solidFill>
              </a:rPr>
              <a:t>，</a:t>
            </a:r>
            <a:r>
              <a:rPr lang="zh-CN" altLang="zh-CN" sz="1800" dirty="0">
                <a:solidFill>
                  <a:schemeClr val="tx1"/>
                </a:solidFill>
              </a:rPr>
              <a:t>通过道路上传感器收集的道路动态交通数据。</a:t>
            </a:r>
            <a:endParaRPr lang="en-US" altLang="zh-CN" sz="1800" dirty="0">
              <a:solidFill>
                <a:schemeClr val="tx1"/>
              </a:solidFill>
            </a:endParaRPr>
          </a:p>
          <a:p>
            <a:pPr marL="0" indent="0">
              <a:lnSpc>
                <a:spcPct val="100000"/>
              </a:lnSpc>
              <a:spcBef>
                <a:spcPts val="0"/>
              </a:spcBef>
              <a:buNone/>
              <a:defRPr/>
            </a:pPr>
            <a:r>
              <a:rPr lang="en-US" altLang="zh-CN" sz="1800" dirty="0">
                <a:solidFill>
                  <a:schemeClr val="tx1"/>
                </a:solidFill>
              </a:rPr>
              <a:t>【</a:t>
            </a:r>
            <a:r>
              <a:rPr lang="zh-CN" altLang="en-US" sz="1800" dirty="0">
                <a:solidFill>
                  <a:schemeClr val="tx1"/>
                </a:solidFill>
              </a:rPr>
              <a:t>属性</a:t>
            </a:r>
            <a:r>
              <a:rPr lang="en-US" altLang="zh-CN" sz="1800" dirty="0">
                <a:solidFill>
                  <a:schemeClr val="tx1"/>
                </a:solidFill>
              </a:rPr>
              <a:t>】</a:t>
            </a:r>
            <a:r>
              <a:rPr lang="zh-CN" altLang="zh-CN" sz="1800" dirty="0">
                <a:solidFill>
                  <a:schemeClr val="tx1"/>
                </a:solidFill>
              </a:rPr>
              <a:t>每个路段上有道路等级、长度等静态信息和</a:t>
            </a:r>
            <a:r>
              <a:rPr lang="en-US" altLang="zh-CN" sz="1800" dirty="0">
                <a:solidFill>
                  <a:schemeClr val="tx1"/>
                </a:solidFill>
              </a:rPr>
              <a:t>3</a:t>
            </a:r>
            <a:r>
              <a:rPr lang="zh-CN" altLang="zh-CN" sz="1800" dirty="0">
                <a:solidFill>
                  <a:schemeClr val="tx1"/>
                </a:solidFill>
              </a:rPr>
              <a:t>个随时间变化的属性：道路拥堵情况（</a:t>
            </a:r>
            <a:r>
              <a:rPr lang="en-US" altLang="zh-CN" sz="1800" dirty="0">
                <a:solidFill>
                  <a:schemeClr val="tx1"/>
                </a:solidFill>
              </a:rPr>
              <a:t>jam</a:t>
            </a:r>
            <a:r>
              <a:rPr lang="zh-CN" altLang="zh-CN" sz="1800" dirty="0">
                <a:solidFill>
                  <a:schemeClr val="tx1"/>
                </a:solidFill>
              </a:rPr>
              <a:t>、</a:t>
            </a:r>
            <a:r>
              <a:rPr lang="en-US" altLang="zh-CN" sz="1800" dirty="0">
                <a:solidFill>
                  <a:schemeClr val="tx1"/>
                </a:solidFill>
              </a:rPr>
              <a:t>slow</a:t>
            </a:r>
            <a:r>
              <a:rPr lang="zh-CN" altLang="zh-CN" sz="1800" dirty="0">
                <a:solidFill>
                  <a:schemeClr val="tx1"/>
                </a:solidFill>
              </a:rPr>
              <a:t>、</a:t>
            </a:r>
            <a:r>
              <a:rPr lang="en-US" altLang="zh-CN" sz="1800" dirty="0">
                <a:solidFill>
                  <a:schemeClr val="tx1"/>
                </a:solidFill>
              </a:rPr>
              <a:t>smooth</a:t>
            </a:r>
            <a:r>
              <a:rPr lang="zh-CN" altLang="zh-CN" sz="1800" dirty="0">
                <a:solidFill>
                  <a:schemeClr val="tx1"/>
                </a:solidFill>
              </a:rPr>
              <a:t>），道路上车辆数，道路通行时间（单位秒）。</a:t>
            </a:r>
            <a:endParaRPr lang="en-US" altLang="zh-CN" sz="1800" dirty="0">
              <a:solidFill>
                <a:schemeClr val="tx1"/>
              </a:solidFill>
            </a:endParaRPr>
          </a:p>
          <a:p>
            <a:pPr marL="0" indent="0">
              <a:buNone/>
            </a:pPr>
            <a:r>
              <a:rPr lang="en-US" altLang="zh-CN" sz="1800" dirty="0">
                <a:solidFill>
                  <a:schemeClr val="tx1"/>
                </a:solidFill>
              </a:rPr>
              <a:t>【</a:t>
            </a:r>
            <a:r>
              <a:rPr lang="zh-CN" altLang="en-US" sz="1800" dirty="0">
                <a:solidFill>
                  <a:schemeClr val="tx1"/>
                </a:solidFill>
              </a:rPr>
              <a:t>更新频率</a:t>
            </a:r>
            <a:r>
              <a:rPr lang="en-US" altLang="zh-CN" sz="1800" dirty="0">
                <a:solidFill>
                  <a:schemeClr val="tx1"/>
                </a:solidFill>
              </a:rPr>
              <a:t>】</a:t>
            </a:r>
            <a:r>
              <a:rPr lang="zh-CN" altLang="zh-CN" sz="1800" dirty="0">
                <a:solidFill>
                  <a:schemeClr val="tx1"/>
                </a:solidFill>
              </a:rPr>
              <a:t>每条路段上的三个时态属性会周期性更新，不同道路的更新间隔不同（约</a:t>
            </a:r>
            <a:r>
              <a:rPr lang="en-US" altLang="zh-CN" sz="1800" dirty="0">
                <a:solidFill>
                  <a:schemeClr val="tx1"/>
                </a:solidFill>
              </a:rPr>
              <a:t>1/4</a:t>
            </a:r>
            <a:r>
              <a:rPr lang="zh-CN" altLang="zh-CN" sz="1800" dirty="0">
                <a:solidFill>
                  <a:schemeClr val="tx1"/>
                </a:solidFill>
              </a:rPr>
              <a:t>的道路是</a:t>
            </a:r>
            <a:r>
              <a:rPr lang="en-US" altLang="zh-CN" sz="1800" dirty="0">
                <a:solidFill>
                  <a:schemeClr val="tx1"/>
                </a:solidFill>
              </a:rPr>
              <a:t>5</a:t>
            </a:r>
            <a:r>
              <a:rPr lang="zh-CN" altLang="zh-CN" sz="1800" dirty="0">
                <a:solidFill>
                  <a:schemeClr val="tx1"/>
                </a:solidFill>
              </a:rPr>
              <a:t>分钟更新一次，最长的甚至一周就更新了</a:t>
            </a:r>
            <a:r>
              <a:rPr lang="en-US" altLang="zh-CN" sz="1800" dirty="0">
                <a:solidFill>
                  <a:schemeClr val="tx1"/>
                </a:solidFill>
              </a:rPr>
              <a:t>1</a:t>
            </a:r>
            <a:r>
              <a:rPr lang="zh-CN" altLang="zh-CN" sz="1800" dirty="0">
                <a:solidFill>
                  <a:schemeClr val="tx1"/>
                </a:solidFill>
              </a:rPr>
              <a:t>次）。</a:t>
            </a:r>
            <a:endParaRPr lang="en-US" altLang="zh-CN" sz="1800" dirty="0">
              <a:solidFill>
                <a:schemeClr val="tx1"/>
              </a:solidFill>
            </a:endParaRPr>
          </a:p>
        </p:txBody>
      </p:sp>
      <p:graphicFrame>
        <p:nvGraphicFramePr>
          <p:cNvPr id="5" name="表格 5">
            <a:extLst>
              <a:ext uri="{FF2B5EF4-FFF2-40B4-BE49-F238E27FC236}">
                <a16:creationId xmlns:a16="http://schemas.microsoft.com/office/drawing/2014/main" id="{CBEA9C6C-EFF6-40C4-B712-D0E1CBC3074D}"/>
              </a:ext>
            </a:extLst>
          </p:cNvPr>
          <p:cNvGraphicFramePr>
            <a:graphicFrameLocks noGrp="1"/>
          </p:cNvGraphicFramePr>
          <p:nvPr>
            <p:extLst>
              <p:ext uri="{D42A27DB-BD31-4B8C-83A1-F6EECF244321}">
                <p14:modId xmlns:p14="http://schemas.microsoft.com/office/powerpoint/2010/main" val="2355584292"/>
              </p:ext>
            </p:extLst>
          </p:nvPr>
        </p:nvGraphicFramePr>
        <p:xfrm>
          <a:off x="490450" y="1102213"/>
          <a:ext cx="10725418" cy="1752600"/>
        </p:xfrm>
        <a:graphic>
          <a:graphicData uri="http://schemas.openxmlformats.org/drawingml/2006/table">
            <a:tbl>
              <a:tblPr firstRow="1" bandRow="1">
                <a:tableStyleId>{5C22544A-7EE6-4342-B048-85BDC9FD1C3A}</a:tableStyleId>
              </a:tblPr>
              <a:tblGrid>
                <a:gridCol w="1466424">
                  <a:extLst>
                    <a:ext uri="{9D8B030D-6E8A-4147-A177-3AD203B41FA5}">
                      <a16:colId xmlns:a16="http://schemas.microsoft.com/office/drawing/2014/main" val="4294318578"/>
                    </a:ext>
                  </a:extLst>
                </a:gridCol>
                <a:gridCol w="5077016">
                  <a:extLst>
                    <a:ext uri="{9D8B030D-6E8A-4147-A177-3AD203B41FA5}">
                      <a16:colId xmlns:a16="http://schemas.microsoft.com/office/drawing/2014/main" val="1315211679"/>
                    </a:ext>
                  </a:extLst>
                </a:gridCol>
                <a:gridCol w="709573">
                  <a:extLst>
                    <a:ext uri="{9D8B030D-6E8A-4147-A177-3AD203B41FA5}">
                      <a16:colId xmlns:a16="http://schemas.microsoft.com/office/drawing/2014/main" val="2405847952"/>
                    </a:ext>
                  </a:extLst>
                </a:gridCol>
                <a:gridCol w="787079">
                  <a:extLst>
                    <a:ext uri="{9D8B030D-6E8A-4147-A177-3AD203B41FA5}">
                      <a16:colId xmlns:a16="http://schemas.microsoft.com/office/drawing/2014/main" val="1333482286"/>
                    </a:ext>
                  </a:extLst>
                </a:gridCol>
                <a:gridCol w="879676">
                  <a:extLst>
                    <a:ext uri="{9D8B030D-6E8A-4147-A177-3AD203B41FA5}">
                      <a16:colId xmlns:a16="http://schemas.microsoft.com/office/drawing/2014/main" val="4235931543"/>
                    </a:ext>
                  </a:extLst>
                </a:gridCol>
                <a:gridCol w="902825">
                  <a:extLst>
                    <a:ext uri="{9D8B030D-6E8A-4147-A177-3AD203B41FA5}">
                      <a16:colId xmlns:a16="http://schemas.microsoft.com/office/drawing/2014/main" val="2599936284"/>
                    </a:ext>
                  </a:extLst>
                </a:gridCol>
                <a:gridCol w="902825">
                  <a:extLst>
                    <a:ext uri="{9D8B030D-6E8A-4147-A177-3AD203B41FA5}">
                      <a16:colId xmlns:a16="http://schemas.microsoft.com/office/drawing/2014/main" val="3145376787"/>
                    </a:ext>
                  </a:extLst>
                </a:gridCol>
              </a:tblGrid>
              <a:tr h="370840">
                <a:tc>
                  <a:txBody>
                    <a:bodyPr/>
                    <a:lstStyle/>
                    <a:p>
                      <a:r>
                        <a:rPr lang="zh-CN" altLang="en-US" dirty="0"/>
                        <a:t>数据集</a:t>
                      </a:r>
                    </a:p>
                  </a:txBody>
                  <a:tcPr/>
                </a:tc>
                <a:tc>
                  <a:txBody>
                    <a:bodyPr/>
                    <a:lstStyle/>
                    <a:p>
                      <a:r>
                        <a:rPr lang="zh-CN" altLang="en-US" dirty="0"/>
                        <a:t>说明</a:t>
                      </a:r>
                    </a:p>
                  </a:txBody>
                  <a:tcPr/>
                </a:tc>
                <a:tc>
                  <a:txBody>
                    <a:bodyPr/>
                    <a:lstStyle/>
                    <a:p>
                      <a:r>
                        <a:rPr lang="zh-CN" altLang="en-US" dirty="0"/>
                        <a:t>点数</a:t>
                      </a:r>
                    </a:p>
                  </a:txBody>
                  <a:tcPr/>
                </a:tc>
                <a:tc>
                  <a:txBody>
                    <a:bodyPr/>
                    <a:lstStyle/>
                    <a:p>
                      <a:r>
                        <a:rPr lang="zh-CN" altLang="en-US" dirty="0"/>
                        <a:t>边数</a:t>
                      </a:r>
                    </a:p>
                  </a:txBody>
                  <a:tcPr/>
                </a:tc>
                <a:tc>
                  <a:txBody>
                    <a:bodyPr/>
                    <a:lstStyle/>
                    <a:p>
                      <a:r>
                        <a:rPr lang="zh-CN" altLang="en-US" dirty="0"/>
                        <a:t>时间点数量</a:t>
                      </a:r>
                    </a:p>
                  </a:txBody>
                  <a:tcPr/>
                </a:tc>
                <a:tc>
                  <a:txBody>
                    <a:bodyPr/>
                    <a:lstStyle/>
                    <a:p>
                      <a:r>
                        <a:rPr lang="zh-CN" altLang="en-US" dirty="0"/>
                        <a:t>时态属性个数</a:t>
                      </a:r>
                    </a:p>
                  </a:txBody>
                  <a:tcPr/>
                </a:tc>
                <a:tc>
                  <a:txBody>
                    <a:bodyPr/>
                    <a:lstStyle/>
                    <a:p>
                      <a:r>
                        <a:rPr lang="zh-CN" altLang="en-US" dirty="0"/>
                        <a:t>大小</a:t>
                      </a:r>
                    </a:p>
                  </a:txBody>
                  <a:tcPr/>
                </a:tc>
                <a:extLst>
                  <a:ext uri="{0D108BD9-81ED-4DB2-BD59-A6C34878D82A}">
                    <a16:rowId xmlns:a16="http://schemas.microsoft.com/office/drawing/2014/main" val="3660595379"/>
                  </a:ext>
                </a:extLst>
              </a:tr>
              <a:tr h="370840">
                <a:tc>
                  <a:txBody>
                    <a:bodyPr/>
                    <a:lstStyle/>
                    <a:p>
                      <a:r>
                        <a:rPr lang="en-US" altLang="zh-CN" dirty="0"/>
                        <a:t>BJ Traffic</a:t>
                      </a:r>
                      <a:endParaRPr lang="zh-CN" altLang="en-US" dirty="0"/>
                    </a:p>
                  </a:txBody>
                  <a:tcPr/>
                </a:tc>
                <a:tc>
                  <a:txBody>
                    <a:bodyPr/>
                    <a:lstStyle/>
                    <a:p>
                      <a:r>
                        <a:rPr lang="zh-CN" altLang="zh-CN" dirty="0"/>
                        <a:t>北京市道路交通数据（</a:t>
                      </a:r>
                      <a:r>
                        <a:rPr lang="en-US" altLang="zh-CN" dirty="0"/>
                        <a:t>2010.5.1~11.30</a:t>
                      </a:r>
                      <a:r>
                        <a:rPr lang="zh-CN" altLang="zh-CN" dirty="0"/>
                        <a:t>）</a:t>
                      </a:r>
                      <a:r>
                        <a:rPr lang="en-US" altLang="zh-CN" dirty="0"/>
                        <a:t> </a:t>
                      </a:r>
                      <a:endParaRPr lang="zh-CN" altLang="en-US" dirty="0"/>
                    </a:p>
                  </a:txBody>
                  <a:tcPr/>
                </a:tc>
                <a:tc>
                  <a:txBody>
                    <a:bodyPr/>
                    <a:lstStyle/>
                    <a:p>
                      <a:r>
                        <a:rPr lang="en-US" altLang="zh-CN" dirty="0"/>
                        <a:t>80k</a:t>
                      </a:r>
                      <a:endParaRPr lang="zh-CN" altLang="en-US" dirty="0"/>
                    </a:p>
                  </a:txBody>
                  <a:tcPr/>
                </a:tc>
                <a:tc>
                  <a:txBody>
                    <a:bodyPr/>
                    <a:lstStyle/>
                    <a:p>
                      <a:r>
                        <a:rPr lang="en-US" altLang="zh-CN" dirty="0"/>
                        <a:t>110k</a:t>
                      </a:r>
                      <a:endParaRPr lang="zh-CN" altLang="en-US" dirty="0"/>
                    </a:p>
                  </a:txBody>
                  <a:tcPr/>
                </a:tc>
                <a:tc>
                  <a:txBody>
                    <a:bodyPr/>
                    <a:lstStyle/>
                    <a:p>
                      <a:r>
                        <a:rPr lang="en-US" altLang="zh-CN" dirty="0"/>
                        <a:t>61k</a:t>
                      </a:r>
                      <a:endParaRPr lang="zh-CN" altLang="en-US" dirty="0"/>
                    </a:p>
                  </a:txBody>
                  <a:tcPr/>
                </a:tc>
                <a:tc>
                  <a:txBody>
                    <a:bodyPr/>
                    <a:lstStyle/>
                    <a:p>
                      <a:r>
                        <a:rPr lang="en-US" altLang="zh-CN" dirty="0"/>
                        <a:t>3</a:t>
                      </a:r>
                      <a:endParaRPr lang="zh-CN" altLang="en-US" dirty="0"/>
                    </a:p>
                  </a:txBody>
                  <a:tcPr/>
                </a:tc>
                <a:tc>
                  <a:txBody>
                    <a:bodyPr/>
                    <a:lstStyle/>
                    <a:p>
                      <a:r>
                        <a:rPr lang="en-US" altLang="zh-CN" dirty="0"/>
                        <a:t>50 GB</a:t>
                      </a:r>
                      <a:endParaRPr lang="zh-CN" altLang="en-US" dirty="0"/>
                    </a:p>
                  </a:txBody>
                  <a:tcPr/>
                </a:tc>
                <a:extLst>
                  <a:ext uri="{0D108BD9-81ED-4DB2-BD59-A6C34878D82A}">
                    <a16:rowId xmlns:a16="http://schemas.microsoft.com/office/drawing/2014/main" val="2548538109"/>
                  </a:ext>
                </a:extLst>
              </a:tr>
              <a:tr h="370840">
                <a:tc>
                  <a:txBody>
                    <a:bodyPr/>
                    <a:lstStyle/>
                    <a:p>
                      <a:r>
                        <a:rPr lang="en-US" altLang="zh-CN" dirty="0"/>
                        <a:t>EU Energy</a:t>
                      </a:r>
                      <a:endParaRPr lang="zh-CN" altLang="en-US" dirty="0"/>
                    </a:p>
                  </a:txBody>
                  <a:tcPr/>
                </a:tc>
                <a:tc>
                  <a:txBody>
                    <a:bodyPr/>
                    <a:lstStyle/>
                    <a:p>
                      <a:r>
                        <a:rPr lang="zh-CN" altLang="zh-CN" dirty="0"/>
                        <a:t>欧洲可再生能源电力系统数据</a:t>
                      </a:r>
                      <a:r>
                        <a:rPr lang="zh-CN" altLang="en-US" dirty="0">
                          <a:solidFill>
                            <a:srgbClr val="FF0000"/>
                          </a:solidFill>
                        </a:rPr>
                        <a:t>*</a:t>
                      </a:r>
                      <a:r>
                        <a:rPr lang="zh-CN" altLang="zh-CN" dirty="0"/>
                        <a:t>（</a:t>
                      </a:r>
                      <a:r>
                        <a:rPr lang="en-US" altLang="zh-CN" dirty="0"/>
                        <a:t>2012~2014</a:t>
                      </a:r>
                      <a:r>
                        <a:rPr lang="zh-CN" altLang="zh-CN" dirty="0"/>
                        <a:t>）</a:t>
                      </a:r>
                      <a:endParaRPr lang="zh-CN" altLang="en-US" dirty="0"/>
                    </a:p>
                  </a:txBody>
                  <a:tcPr/>
                </a:tc>
                <a:tc>
                  <a:txBody>
                    <a:bodyPr/>
                    <a:lstStyle/>
                    <a:p>
                      <a:r>
                        <a:rPr lang="en-US" altLang="zh-CN" dirty="0"/>
                        <a:t>1.5k</a:t>
                      </a:r>
                      <a:endParaRPr lang="zh-CN" altLang="en-US" dirty="0"/>
                    </a:p>
                  </a:txBody>
                  <a:tcPr/>
                </a:tc>
                <a:tc>
                  <a:txBody>
                    <a:bodyPr/>
                    <a:lstStyle/>
                    <a:p>
                      <a:r>
                        <a:rPr lang="en-US" altLang="zh-CN" dirty="0"/>
                        <a:t>2.2k</a:t>
                      </a:r>
                      <a:endParaRPr lang="zh-CN" altLang="en-US" dirty="0"/>
                    </a:p>
                  </a:txBody>
                  <a:tcPr/>
                </a:tc>
                <a:tc>
                  <a:txBody>
                    <a:bodyPr/>
                    <a:lstStyle/>
                    <a:p>
                      <a:r>
                        <a:rPr lang="en-US" altLang="zh-CN" dirty="0"/>
                        <a:t>35k</a:t>
                      </a:r>
                      <a:endParaRPr lang="zh-CN" altLang="en-US" dirty="0"/>
                    </a:p>
                  </a:txBody>
                  <a:tcPr/>
                </a:tc>
                <a:tc>
                  <a:txBody>
                    <a:bodyPr/>
                    <a:lstStyle/>
                    <a:p>
                      <a:r>
                        <a:rPr lang="en-US" altLang="zh-CN" dirty="0"/>
                        <a:t>3</a:t>
                      </a:r>
                      <a:endParaRPr lang="zh-CN" altLang="en-US" dirty="0"/>
                    </a:p>
                  </a:txBody>
                  <a:tcPr/>
                </a:tc>
                <a:tc>
                  <a:txBody>
                    <a:bodyPr/>
                    <a:lstStyle/>
                    <a:p>
                      <a:r>
                        <a:rPr lang="en-US" altLang="zh-CN" dirty="0"/>
                        <a:t>1.5 GB</a:t>
                      </a:r>
                      <a:endParaRPr lang="zh-CN" altLang="en-US" dirty="0"/>
                    </a:p>
                  </a:txBody>
                  <a:tcPr/>
                </a:tc>
                <a:extLst>
                  <a:ext uri="{0D108BD9-81ED-4DB2-BD59-A6C34878D82A}">
                    <a16:rowId xmlns:a16="http://schemas.microsoft.com/office/drawing/2014/main" val="2289404893"/>
                  </a:ext>
                </a:extLst>
              </a:tr>
              <a:tr h="370840">
                <a:tc>
                  <a:txBody>
                    <a:bodyPr/>
                    <a:lstStyle/>
                    <a:p>
                      <a:r>
                        <a:rPr lang="en-US" altLang="zh-CN" dirty="0"/>
                        <a:t>SYN</a:t>
                      </a:r>
                      <a:endParaRPr lang="zh-CN" altLang="en-US" dirty="0"/>
                    </a:p>
                  </a:txBody>
                  <a:tcPr/>
                </a:tc>
                <a:tc>
                  <a:txBody>
                    <a:bodyPr/>
                    <a:lstStyle/>
                    <a:p>
                      <a:r>
                        <a:rPr lang="zh-CN" altLang="zh-CN" dirty="0"/>
                        <a:t>由其他论文</a:t>
                      </a:r>
                      <a:r>
                        <a:rPr lang="zh-CN" altLang="en-US" dirty="0">
                          <a:solidFill>
                            <a:srgbClr val="FF0000"/>
                          </a:solidFill>
                        </a:rPr>
                        <a:t>**</a:t>
                      </a:r>
                      <a:r>
                        <a:rPr lang="zh-CN" altLang="zh-CN" dirty="0"/>
                        <a:t>提供的时态图数据生成器</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r>
                        <a:rPr lang="en-US" altLang="zh-CN" dirty="0"/>
                        <a:t>1</a:t>
                      </a:r>
                      <a:endParaRPr lang="zh-CN" altLang="en-US" dirty="0"/>
                    </a:p>
                  </a:txBody>
                  <a:tcPr/>
                </a:tc>
                <a:tc>
                  <a:txBody>
                    <a:bodyPr/>
                    <a:lstStyle/>
                    <a:p>
                      <a:endParaRPr lang="zh-CN" altLang="en-US" dirty="0"/>
                    </a:p>
                  </a:txBody>
                  <a:tcPr/>
                </a:tc>
                <a:extLst>
                  <a:ext uri="{0D108BD9-81ED-4DB2-BD59-A6C34878D82A}">
                    <a16:rowId xmlns:a16="http://schemas.microsoft.com/office/drawing/2014/main" val="376297387"/>
                  </a:ext>
                </a:extLst>
              </a:tr>
            </a:tbl>
          </a:graphicData>
        </a:graphic>
      </p:graphicFrame>
      <p:sp>
        <p:nvSpPr>
          <p:cNvPr id="7" name="文本框 6">
            <a:extLst>
              <a:ext uri="{FF2B5EF4-FFF2-40B4-BE49-F238E27FC236}">
                <a16:creationId xmlns:a16="http://schemas.microsoft.com/office/drawing/2014/main" id="{D397DFA5-BDB6-47E6-8426-5BC25A3BE082}"/>
              </a:ext>
            </a:extLst>
          </p:cNvPr>
          <p:cNvSpPr txBox="1"/>
          <p:nvPr/>
        </p:nvSpPr>
        <p:spPr>
          <a:xfrm>
            <a:off x="539845" y="6306955"/>
            <a:ext cx="10626627" cy="52322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zh-CN" altLang="en-US" sz="1400" dirty="0">
                <a:solidFill>
                  <a:srgbClr val="FF0000"/>
                </a:solidFill>
              </a:rPr>
              <a:t>*</a:t>
            </a:r>
            <a:r>
              <a:rPr lang="en-US" altLang="zh-CN" sz="1400" dirty="0"/>
              <a:t>Jensen, T., Pinson, P. RE-Europe, a large-scale dataset for modeling a highly renewable European electricity system. Sci Data, 2017.</a:t>
            </a:r>
          </a:p>
          <a:p>
            <a:r>
              <a:rPr lang="zh-CN" altLang="en-US" sz="1400" dirty="0">
                <a:solidFill>
                  <a:srgbClr val="FF0000"/>
                </a:solidFill>
              </a:rPr>
              <a:t>**</a:t>
            </a:r>
            <a:r>
              <a:rPr lang="en-US" altLang="zh-CN" sz="1400" dirty="0" err="1"/>
              <a:t>Petko</a:t>
            </a:r>
            <a:r>
              <a:rPr lang="en-US" altLang="zh-CN" sz="1400" dirty="0"/>
              <a:t> Bogdanov, Misael </a:t>
            </a:r>
            <a:r>
              <a:rPr lang="en-US" altLang="zh-CN" sz="1400" dirty="0" err="1"/>
              <a:t>Mongiovi</a:t>
            </a:r>
            <a:r>
              <a:rPr lang="en-US" altLang="zh-CN" sz="1400" dirty="0"/>
              <a:t>, </a:t>
            </a:r>
            <a:r>
              <a:rPr lang="en-US" altLang="zh-CN" sz="1400" dirty="0" err="1"/>
              <a:t>Ambuj</a:t>
            </a:r>
            <a:r>
              <a:rPr lang="en-US" altLang="zh-CN" sz="1400" dirty="0"/>
              <a:t> K. Singh. Mining Heavy Subgraphs in Time-Evolving Networks. ICDM. 2011.</a:t>
            </a:r>
          </a:p>
        </p:txBody>
      </p:sp>
      <p:sp>
        <p:nvSpPr>
          <p:cNvPr id="8" name="文本框 7">
            <a:extLst>
              <a:ext uri="{FF2B5EF4-FFF2-40B4-BE49-F238E27FC236}">
                <a16:creationId xmlns:a16="http://schemas.microsoft.com/office/drawing/2014/main" id="{0BB7BDEA-210C-40DA-9A2F-13E62DE776BA}"/>
              </a:ext>
            </a:extLst>
          </p:cNvPr>
          <p:cNvSpPr txBox="1"/>
          <p:nvPr/>
        </p:nvSpPr>
        <p:spPr>
          <a:xfrm>
            <a:off x="4479403" y="3025394"/>
            <a:ext cx="4109978" cy="324000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ltLang="zh-CN" dirty="0">
                <a:solidFill>
                  <a:schemeClr val="tx1"/>
                </a:solidFill>
              </a:rPr>
              <a:t>EU Energy</a:t>
            </a:r>
          </a:p>
          <a:p>
            <a:r>
              <a:rPr lang="en-US" altLang="zh-CN" dirty="0">
                <a:solidFill>
                  <a:schemeClr val="tx1"/>
                </a:solidFill>
              </a:rPr>
              <a:t>【</a:t>
            </a:r>
            <a:r>
              <a:rPr lang="zh-CN" altLang="en-US" dirty="0">
                <a:solidFill>
                  <a:schemeClr val="tx1"/>
                </a:solidFill>
              </a:rPr>
              <a:t>内容</a:t>
            </a:r>
            <a:r>
              <a:rPr lang="en-US" altLang="zh-CN" dirty="0">
                <a:solidFill>
                  <a:schemeClr val="tx1"/>
                </a:solidFill>
              </a:rPr>
              <a:t>】</a:t>
            </a:r>
            <a:r>
              <a:rPr lang="zh-CN" altLang="zh-CN" dirty="0">
                <a:solidFill>
                  <a:schemeClr val="tx1"/>
                </a:solidFill>
              </a:rPr>
              <a:t>欧洲地区发电用电节点</a:t>
            </a:r>
            <a:r>
              <a:rPr lang="zh-CN" altLang="en-US" dirty="0">
                <a:solidFill>
                  <a:schemeClr val="tx1"/>
                </a:solidFill>
              </a:rPr>
              <a:t>的</a:t>
            </a:r>
            <a:r>
              <a:rPr lang="zh-CN" altLang="zh-CN" dirty="0">
                <a:solidFill>
                  <a:schemeClr val="tx1"/>
                </a:solidFill>
              </a:rPr>
              <a:t>拓扑连接，</a:t>
            </a:r>
            <a:r>
              <a:rPr lang="zh-CN" altLang="en-US" dirty="0">
                <a:solidFill>
                  <a:schemeClr val="tx1"/>
                </a:solidFill>
              </a:rPr>
              <a:t>节点</a:t>
            </a:r>
            <a:r>
              <a:rPr lang="zh-CN" altLang="zh-CN" dirty="0">
                <a:solidFill>
                  <a:schemeClr val="tx1"/>
                </a:solidFill>
              </a:rPr>
              <a:t>风能</a:t>
            </a:r>
            <a:r>
              <a:rPr lang="en-US" altLang="zh-CN" dirty="0">
                <a:solidFill>
                  <a:schemeClr val="tx1"/>
                </a:solidFill>
              </a:rPr>
              <a:t>/</a:t>
            </a:r>
            <a:r>
              <a:rPr lang="zh-CN" altLang="zh-CN" dirty="0">
                <a:solidFill>
                  <a:schemeClr val="tx1"/>
                </a:solidFill>
              </a:rPr>
              <a:t>太阳能发电</a:t>
            </a:r>
            <a:r>
              <a:rPr lang="zh-CN" altLang="en-US" dirty="0">
                <a:solidFill>
                  <a:schemeClr val="tx1"/>
                </a:solidFill>
              </a:rPr>
              <a:t>量</a:t>
            </a:r>
            <a:r>
              <a:rPr lang="zh-CN" altLang="zh-CN" dirty="0">
                <a:solidFill>
                  <a:schemeClr val="tx1"/>
                </a:solidFill>
              </a:rPr>
              <a:t>和用电</a:t>
            </a:r>
            <a:r>
              <a:rPr lang="zh-CN" altLang="en-US" dirty="0">
                <a:solidFill>
                  <a:schemeClr val="tx1"/>
                </a:solidFill>
              </a:rPr>
              <a:t>量</a:t>
            </a:r>
            <a:r>
              <a:rPr lang="zh-CN" altLang="zh-CN" dirty="0">
                <a:solidFill>
                  <a:schemeClr val="tx1"/>
                </a:solidFill>
              </a:rPr>
              <a:t>的动态</a:t>
            </a:r>
            <a:r>
              <a:rPr lang="zh-CN" altLang="en-US" dirty="0">
                <a:solidFill>
                  <a:schemeClr val="tx1"/>
                </a:solidFill>
              </a:rPr>
              <a:t>功率</a:t>
            </a:r>
            <a:r>
              <a:rPr lang="zh-CN" altLang="zh-CN" dirty="0">
                <a:solidFill>
                  <a:schemeClr val="tx1"/>
                </a:solidFill>
              </a:rPr>
              <a:t>。</a:t>
            </a:r>
            <a:endParaRPr lang="en-US" altLang="zh-CN" dirty="0">
              <a:solidFill>
                <a:schemeClr val="tx1"/>
              </a:solidFill>
            </a:endParaRPr>
          </a:p>
          <a:p>
            <a:r>
              <a:rPr lang="en-US" altLang="zh-CN" dirty="0">
                <a:solidFill>
                  <a:schemeClr val="tx1"/>
                </a:solidFill>
              </a:rPr>
              <a:t>【</a:t>
            </a:r>
            <a:r>
              <a:rPr lang="zh-CN" altLang="en-US" dirty="0">
                <a:solidFill>
                  <a:schemeClr val="tx1"/>
                </a:solidFill>
              </a:rPr>
              <a:t>属性</a:t>
            </a:r>
            <a:r>
              <a:rPr lang="en-US" altLang="zh-CN" dirty="0">
                <a:solidFill>
                  <a:schemeClr val="tx1"/>
                </a:solidFill>
              </a:rPr>
              <a:t>】</a:t>
            </a:r>
            <a:r>
              <a:rPr lang="zh-CN" altLang="zh-CN" dirty="0">
                <a:solidFill>
                  <a:schemeClr val="tx1"/>
                </a:solidFill>
              </a:rPr>
              <a:t>每条电力线路含有电抗、电纳、最大传输功率及线路长度等静态信息。每个节点含有经纬度、国家、电压静态信息和该节点风能发电功率、太阳能发电功率、本地负载功率等动态信息。</a:t>
            </a:r>
            <a:endParaRPr lang="en-US" altLang="zh-CN" dirty="0">
              <a:solidFill>
                <a:schemeClr val="tx1"/>
              </a:solidFill>
            </a:endParaRPr>
          </a:p>
          <a:p>
            <a:r>
              <a:rPr lang="en-US" altLang="zh-CN" dirty="0">
                <a:solidFill>
                  <a:schemeClr val="tx1"/>
                </a:solidFill>
              </a:rPr>
              <a:t>【</a:t>
            </a:r>
            <a:r>
              <a:rPr lang="zh-CN" altLang="en-US" dirty="0">
                <a:solidFill>
                  <a:schemeClr val="tx1"/>
                </a:solidFill>
              </a:rPr>
              <a:t>更新频率</a:t>
            </a:r>
            <a:r>
              <a:rPr lang="en-US" altLang="zh-CN" dirty="0">
                <a:solidFill>
                  <a:schemeClr val="tx1"/>
                </a:solidFill>
              </a:rPr>
              <a:t>】</a:t>
            </a:r>
            <a:r>
              <a:rPr lang="zh-CN" altLang="zh-CN" dirty="0">
                <a:solidFill>
                  <a:schemeClr val="tx1"/>
                </a:solidFill>
              </a:rPr>
              <a:t>每个节点的动态信息每小时更新一次</a:t>
            </a:r>
            <a:endParaRPr lang="en-US" altLang="zh-CN" dirty="0">
              <a:solidFill>
                <a:schemeClr val="tx1"/>
              </a:solidFill>
            </a:endParaRPr>
          </a:p>
        </p:txBody>
      </p:sp>
      <p:sp>
        <p:nvSpPr>
          <p:cNvPr id="9" name="文本框 8">
            <a:extLst>
              <a:ext uri="{FF2B5EF4-FFF2-40B4-BE49-F238E27FC236}">
                <a16:creationId xmlns:a16="http://schemas.microsoft.com/office/drawing/2014/main" id="{26BC5540-F191-455C-B05A-494AF787A9B4}"/>
              </a:ext>
            </a:extLst>
          </p:cNvPr>
          <p:cNvSpPr txBox="1"/>
          <p:nvPr/>
        </p:nvSpPr>
        <p:spPr>
          <a:xfrm>
            <a:off x="8599990" y="3025393"/>
            <a:ext cx="3441539" cy="324000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ltLang="zh-CN" dirty="0">
                <a:solidFill>
                  <a:schemeClr val="tx1"/>
                </a:solidFill>
              </a:rPr>
              <a:t>SYN</a:t>
            </a:r>
          </a:p>
          <a:p>
            <a:r>
              <a:rPr lang="en-US" altLang="zh-CN" dirty="0">
                <a:solidFill>
                  <a:schemeClr val="tx1"/>
                </a:solidFill>
              </a:rPr>
              <a:t>【</a:t>
            </a:r>
            <a:r>
              <a:rPr lang="zh-CN" altLang="en-US" dirty="0">
                <a:solidFill>
                  <a:schemeClr val="tx1"/>
                </a:solidFill>
              </a:rPr>
              <a:t>内容</a:t>
            </a:r>
            <a:r>
              <a:rPr lang="en-US" altLang="zh-CN" dirty="0">
                <a:solidFill>
                  <a:schemeClr val="tx1"/>
                </a:solidFill>
              </a:rPr>
              <a:t>】</a:t>
            </a:r>
            <a:r>
              <a:rPr lang="zh-CN" altLang="zh-CN" dirty="0">
                <a:solidFill>
                  <a:schemeClr val="tx1"/>
                </a:solidFill>
              </a:rPr>
              <a:t>模拟了正权重在图上随时间沿着拓扑结构扩散的现象</a:t>
            </a:r>
            <a:r>
              <a:rPr lang="zh-CN" altLang="en-US" dirty="0">
                <a:solidFill>
                  <a:schemeClr val="tx1"/>
                </a:solidFill>
              </a:rPr>
              <a:t>。</a:t>
            </a:r>
            <a:endParaRPr lang="en-US" altLang="zh-CN" dirty="0">
              <a:solidFill>
                <a:schemeClr val="tx1"/>
              </a:solidFill>
            </a:endParaRPr>
          </a:p>
          <a:p>
            <a:r>
              <a:rPr lang="en-US" altLang="zh-CN" dirty="0">
                <a:solidFill>
                  <a:schemeClr val="tx1"/>
                </a:solidFill>
              </a:rPr>
              <a:t>【</a:t>
            </a:r>
            <a:r>
              <a:rPr lang="zh-CN" altLang="en-US" dirty="0">
                <a:solidFill>
                  <a:schemeClr val="tx1"/>
                </a:solidFill>
              </a:rPr>
              <a:t>属性</a:t>
            </a:r>
            <a:r>
              <a:rPr lang="en-US" altLang="zh-CN" dirty="0">
                <a:solidFill>
                  <a:schemeClr val="tx1"/>
                </a:solidFill>
              </a:rPr>
              <a:t>】</a:t>
            </a:r>
            <a:r>
              <a:rPr lang="zh-CN" altLang="zh-CN" dirty="0">
                <a:solidFill>
                  <a:schemeClr val="tx1"/>
                </a:solidFill>
              </a:rPr>
              <a:t>生成的时态图仅在边上有一个时态属性（权重）。权重有正负两种，可以是浮点数或者二值（</a:t>
            </a:r>
            <a:r>
              <a:rPr lang="en-US" altLang="zh-CN" dirty="0">
                <a:solidFill>
                  <a:schemeClr val="tx1"/>
                </a:solidFill>
              </a:rPr>
              <a:t>-1</a:t>
            </a:r>
            <a:r>
              <a:rPr lang="zh-CN" altLang="zh-CN" dirty="0">
                <a:solidFill>
                  <a:schemeClr val="tx1"/>
                </a:solidFill>
              </a:rPr>
              <a:t>和</a:t>
            </a:r>
            <a:r>
              <a:rPr lang="en-US" altLang="zh-CN" dirty="0">
                <a:solidFill>
                  <a:schemeClr val="tx1"/>
                </a:solidFill>
              </a:rPr>
              <a:t>1</a:t>
            </a:r>
            <a:r>
              <a:rPr lang="zh-CN" altLang="zh-CN" dirty="0">
                <a:solidFill>
                  <a:schemeClr val="tx1"/>
                </a:solidFill>
              </a:rPr>
              <a:t>）型。生成器。</a:t>
            </a:r>
            <a:endParaRPr lang="en-US" altLang="zh-CN" dirty="0">
              <a:solidFill>
                <a:schemeClr val="tx1"/>
              </a:solidFill>
            </a:endParaRPr>
          </a:p>
          <a:p>
            <a:r>
              <a:rPr lang="en-US" altLang="zh-CN" dirty="0">
                <a:solidFill>
                  <a:schemeClr val="tx1"/>
                </a:solidFill>
              </a:rPr>
              <a:t>【</a:t>
            </a:r>
            <a:r>
              <a:rPr lang="zh-CN" altLang="en-US" dirty="0">
                <a:solidFill>
                  <a:schemeClr val="tx1"/>
                </a:solidFill>
              </a:rPr>
              <a:t>其他</a:t>
            </a:r>
            <a:r>
              <a:rPr lang="en-US" altLang="zh-CN" dirty="0">
                <a:solidFill>
                  <a:schemeClr val="tx1"/>
                </a:solidFill>
              </a:rPr>
              <a:t>】</a:t>
            </a:r>
            <a:r>
              <a:rPr lang="zh-CN" altLang="zh-CN" dirty="0">
                <a:solidFill>
                  <a:schemeClr val="tx1"/>
                </a:solidFill>
              </a:rPr>
              <a:t>可以指定的参数包括：点、边数量、</a:t>
            </a:r>
            <a:r>
              <a:rPr lang="en-US" altLang="zh-CN" dirty="0">
                <a:solidFill>
                  <a:schemeClr val="tx1"/>
                </a:solidFill>
              </a:rPr>
              <a:t>snapshot</a:t>
            </a:r>
            <a:r>
              <a:rPr lang="zh-CN" altLang="zh-CN" dirty="0">
                <a:solidFill>
                  <a:schemeClr val="tx1"/>
                </a:solidFill>
              </a:rPr>
              <a:t>数、边权重类型、正权重的扩散速率</a:t>
            </a:r>
            <a:r>
              <a:rPr lang="zh-CN" altLang="en-US" dirty="0">
                <a:solidFill>
                  <a:schemeClr val="tx1"/>
                </a:solidFill>
              </a:rPr>
              <a:t>、正权重初始比例。</a:t>
            </a:r>
          </a:p>
        </p:txBody>
      </p:sp>
    </p:spTree>
    <p:extLst>
      <p:ext uri="{BB962C8B-B14F-4D97-AF65-F5344CB8AC3E}">
        <p14:creationId xmlns:p14="http://schemas.microsoft.com/office/powerpoint/2010/main" val="2488865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974D3AF-F4BB-4589-AD6E-3F165CA5AE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344" y="259009"/>
            <a:ext cx="5238750" cy="3200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AEC969D-4129-48BB-B163-CB4D722CE0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93" t="21363" r="4316" b="7485"/>
          <a:stretch/>
        </p:blipFill>
        <p:spPr bwMode="auto">
          <a:xfrm>
            <a:off x="5659753" y="472878"/>
            <a:ext cx="4479402" cy="30904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ED88852-C592-4487-870E-CFA0DB54B33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90" t="14704" r="1062" b="3689"/>
          <a:stretch/>
        </p:blipFill>
        <p:spPr bwMode="auto">
          <a:xfrm>
            <a:off x="407270" y="3821067"/>
            <a:ext cx="4710897" cy="265060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AFA33BF-3D0E-492B-9713-C7C6FFADE4B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381" t="14286" r="1502" b="2945"/>
          <a:stretch/>
        </p:blipFill>
        <p:spPr bwMode="auto">
          <a:xfrm>
            <a:off x="5659753" y="3563319"/>
            <a:ext cx="4629873" cy="3090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7035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D6E6BA-506E-4ED9-9B6E-F3CBAD4832CE}"/>
              </a:ext>
            </a:extLst>
          </p:cNvPr>
          <p:cNvSpPr>
            <a:spLocks noGrp="1"/>
          </p:cNvSpPr>
          <p:nvPr>
            <p:ph type="title"/>
          </p:nvPr>
        </p:nvSpPr>
        <p:spPr/>
        <p:txBody>
          <a:bodyPr/>
          <a:lstStyle/>
          <a:p>
            <a:r>
              <a:rPr lang="en-US" altLang="zh-CN" dirty="0"/>
              <a:t>Metrics</a:t>
            </a:r>
            <a:endParaRPr lang="zh-CN" altLang="en-US" dirty="0"/>
          </a:p>
        </p:txBody>
      </p:sp>
      <p:sp>
        <p:nvSpPr>
          <p:cNvPr id="3" name="内容占位符 2">
            <a:extLst>
              <a:ext uri="{FF2B5EF4-FFF2-40B4-BE49-F238E27FC236}">
                <a16:creationId xmlns:a16="http://schemas.microsoft.com/office/drawing/2014/main" id="{5576F0A3-E633-4C13-959E-69A22C230AE7}"/>
              </a:ext>
            </a:extLst>
          </p:cNvPr>
          <p:cNvSpPr>
            <a:spLocks noGrp="1"/>
          </p:cNvSpPr>
          <p:nvPr>
            <p:ph idx="1"/>
          </p:nvPr>
        </p:nvSpPr>
        <p:spPr/>
        <p:txBody>
          <a:bodyPr/>
          <a:lstStyle/>
          <a:p>
            <a:r>
              <a:rPr lang="zh-CN" altLang="en-US" dirty="0"/>
              <a:t>时间</a:t>
            </a:r>
            <a:endParaRPr lang="en-US" altLang="zh-CN" dirty="0"/>
          </a:p>
          <a:p>
            <a:pPr lvl="1"/>
            <a:r>
              <a:rPr lang="zh-CN" altLang="zh-CN" sz="2400" dirty="0"/>
              <a:t>请求响应时间（</a:t>
            </a:r>
            <a:r>
              <a:rPr lang="en-US" altLang="zh-CN" sz="2000" dirty="0"/>
              <a:t>Latency</a:t>
            </a:r>
            <a:r>
              <a:rPr lang="zh-CN" altLang="zh-CN" sz="2400" dirty="0"/>
              <a:t>）：指系统从收到查询请求到返回结果并全部传输完成需要的时间。</a:t>
            </a:r>
          </a:p>
          <a:p>
            <a:pPr lvl="1"/>
            <a:r>
              <a:rPr lang="zh-CN" altLang="zh-CN" sz="2400" dirty="0"/>
              <a:t>事务吞吐量（</a:t>
            </a:r>
            <a:r>
              <a:rPr lang="en-US" altLang="zh-CN" sz="2000" dirty="0"/>
              <a:t>Throughput</a:t>
            </a:r>
            <a:r>
              <a:rPr lang="zh-CN" altLang="zh-CN" sz="2400" dirty="0"/>
              <a:t>）：指系统中单位时间内处理完成的</a:t>
            </a:r>
            <a:r>
              <a:rPr lang="zh-CN" altLang="en-US" sz="2400" dirty="0"/>
              <a:t>事务</a:t>
            </a:r>
            <a:r>
              <a:rPr lang="zh-CN" altLang="zh-CN" sz="2400" dirty="0"/>
              <a:t>数量。该指标通常和单个事务（读</a:t>
            </a:r>
            <a:r>
              <a:rPr lang="en-US" altLang="zh-CN" sz="2400" dirty="0"/>
              <a:t>/</a:t>
            </a:r>
            <a:r>
              <a:rPr lang="zh-CN" altLang="zh-CN" sz="2400" dirty="0"/>
              <a:t>写）的数据量有关，因此给出</a:t>
            </a:r>
            <a:r>
              <a:rPr lang="en-US" altLang="zh-CN" sz="2400" dirty="0"/>
              <a:t>throughput</a:t>
            </a:r>
            <a:r>
              <a:rPr lang="zh-CN" altLang="zh-CN" sz="2400" dirty="0"/>
              <a:t>时通常会同时给出响应的单事务数据量。</a:t>
            </a:r>
          </a:p>
          <a:p>
            <a:r>
              <a:rPr lang="zh-CN" altLang="en-US" dirty="0"/>
              <a:t>空间</a:t>
            </a:r>
            <a:endParaRPr lang="en-US" altLang="zh-CN" dirty="0"/>
          </a:p>
          <a:p>
            <a:pPr lvl="1"/>
            <a:r>
              <a:rPr lang="zh-CN" altLang="zh-CN" dirty="0"/>
              <a:t>存储数据文件大小：指系统用于存储时态图数据的文件的大小之和（不含索引文件、日志文件、</a:t>
            </a:r>
            <a:r>
              <a:rPr lang="en-US" altLang="zh-CN" dirty="0"/>
              <a:t>meta</a:t>
            </a:r>
            <a:r>
              <a:rPr lang="zh-CN" altLang="zh-CN" dirty="0"/>
              <a:t>文件的大小）。</a:t>
            </a:r>
          </a:p>
          <a:p>
            <a:pPr lvl="1"/>
            <a:r>
              <a:rPr lang="zh-CN" altLang="zh-CN" dirty="0"/>
              <a:t>索引文件大小：指系统用于存储时态图数据的索引文件的大小之和。</a:t>
            </a:r>
          </a:p>
          <a:p>
            <a:r>
              <a:rPr lang="zh-CN" altLang="en-US" dirty="0"/>
              <a:t>其他</a:t>
            </a:r>
            <a:endParaRPr lang="en-US" altLang="zh-CN" dirty="0"/>
          </a:p>
          <a:p>
            <a:pPr lvl="1"/>
            <a:r>
              <a:rPr lang="zh-CN" altLang="zh-CN" sz="2400" dirty="0"/>
              <a:t>事务成功率（</a:t>
            </a:r>
            <a:r>
              <a:rPr lang="en-US" altLang="zh-CN" sz="2000" dirty="0"/>
              <a:t>Transaction Success Ratio</a:t>
            </a:r>
            <a:r>
              <a:rPr lang="zh-CN" altLang="zh-CN" sz="2400" dirty="0"/>
              <a:t>）：指系统在一段时间内成功提交事务占处理总事务量的比例。</a:t>
            </a:r>
            <a:endParaRPr lang="en-US" altLang="zh-CN" dirty="0"/>
          </a:p>
          <a:p>
            <a:endParaRPr lang="en-US" altLang="zh-CN" dirty="0"/>
          </a:p>
        </p:txBody>
      </p:sp>
    </p:spTree>
    <p:extLst>
      <p:ext uri="{BB962C8B-B14F-4D97-AF65-F5344CB8AC3E}">
        <p14:creationId xmlns:p14="http://schemas.microsoft.com/office/powerpoint/2010/main" val="10889746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674EF55-A786-46F3-A87B-ADFBE6490CB4}"/>
              </a:ext>
            </a:extLst>
          </p:cNvPr>
          <p:cNvSpPr>
            <a:spLocks noGrp="1"/>
          </p:cNvSpPr>
          <p:nvPr>
            <p:ph type="title"/>
          </p:nvPr>
        </p:nvSpPr>
        <p:spPr>
          <a:xfrm>
            <a:off x="428264" y="136525"/>
            <a:ext cx="10925536" cy="812599"/>
          </a:xfrm>
        </p:spPr>
        <p:txBody>
          <a:bodyPr/>
          <a:lstStyle/>
          <a:p>
            <a:r>
              <a:rPr lang="en-US" altLang="zh-CN" dirty="0"/>
              <a:t>Scenario query cases</a:t>
            </a:r>
            <a:endParaRPr lang="zh-CN" altLang="en-US" dirty="0"/>
          </a:p>
        </p:txBody>
      </p:sp>
      <p:sp>
        <p:nvSpPr>
          <p:cNvPr id="11" name="內容版面配置區 10">
            <a:extLst>
              <a:ext uri="{FF2B5EF4-FFF2-40B4-BE49-F238E27FC236}">
                <a16:creationId xmlns:a16="http://schemas.microsoft.com/office/drawing/2014/main" id="{4C5E33BC-093D-4D8E-8E04-AE571D91B88E}"/>
              </a:ext>
            </a:extLst>
          </p:cNvPr>
          <p:cNvSpPr>
            <a:spLocks noGrp="1"/>
          </p:cNvSpPr>
          <p:nvPr>
            <p:ph sz="half" idx="1"/>
          </p:nvPr>
        </p:nvSpPr>
        <p:spPr>
          <a:xfrm>
            <a:off x="428264" y="949124"/>
            <a:ext cx="5995686" cy="5636871"/>
          </a:xfrm>
        </p:spPr>
        <p:txBody>
          <a:bodyPr>
            <a:normAutofit fontScale="92500"/>
          </a:bodyPr>
          <a:lstStyle/>
          <a:p>
            <a:pPr>
              <a:lnSpc>
                <a:spcPct val="100000"/>
              </a:lnSpc>
            </a:pPr>
            <a:r>
              <a:rPr lang="zh-CN" altLang="en-US" dirty="0"/>
              <a:t>写</a:t>
            </a:r>
            <a:endParaRPr lang="en-US" altLang="zh-CN" dirty="0"/>
          </a:p>
          <a:p>
            <a:pPr lvl="1">
              <a:lnSpc>
                <a:spcPct val="100000"/>
              </a:lnSpc>
              <a:buFont typeface="Wingdings" panose="05000000000000000000" pitchFamily="2" charset="2"/>
              <a:buChar char="Ø"/>
            </a:pPr>
            <a:r>
              <a:rPr lang="zh-CN" altLang="en-US" dirty="0"/>
              <a:t>按时间递增</a:t>
            </a:r>
            <a:endParaRPr lang="en-US" altLang="zh-CN" dirty="0"/>
          </a:p>
          <a:p>
            <a:pPr lvl="1">
              <a:lnSpc>
                <a:spcPct val="100000"/>
              </a:lnSpc>
              <a:buFont typeface="Wingdings" panose="05000000000000000000" pitchFamily="2" charset="2"/>
              <a:buChar char="Ø"/>
            </a:pPr>
            <a:r>
              <a:rPr lang="zh-CN" altLang="en-US" dirty="0"/>
              <a:t>修改历史数据</a:t>
            </a:r>
            <a:endParaRPr lang="en-US" altLang="zh-CN" dirty="0"/>
          </a:p>
          <a:p>
            <a:pPr>
              <a:lnSpc>
                <a:spcPct val="100000"/>
              </a:lnSpc>
            </a:pPr>
            <a:r>
              <a:rPr lang="zh-CN" altLang="en-US" dirty="0"/>
              <a:t>读（以</a:t>
            </a:r>
            <a:r>
              <a:rPr lang="en-US" altLang="zh-CN" sz="2600" dirty="0"/>
              <a:t>BJ Traffic</a:t>
            </a:r>
            <a:r>
              <a:rPr lang="zh-CN" altLang="en-US" dirty="0"/>
              <a:t>为例）</a:t>
            </a:r>
            <a:endParaRPr lang="en-US" altLang="zh-CN" dirty="0"/>
          </a:p>
          <a:p>
            <a:pPr lvl="1">
              <a:lnSpc>
                <a:spcPct val="100000"/>
              </a:lnSpc>
              <a:buFont typeface="Wingdings" panose="05000000000000000000" pitchFamily="2" charset="2"/>
              <a:buChar char="Ø"/>
            </a:pPr>
            <a:r>
              <a:rPr lang="zh-CN" altLang="en-US" dirty="0"/>
              <a:t>历史快照查询</a:t>
            </a:r>
            <a:endParaRPr lang="en-US" altLang="zh-CN" dirty="0"/>
          </a:p>
          <a:p>
            <a:pPr lvl="2">
              <a:lnSpc>
                <a:spcPct val="100000"/>
              </a:lnSpc>
              <a:buFont typeface="Wingdings" panose="05000000000000000000" pitchFamily="2" charset="2"/>
              <a:buChar char="p"/>
            </a:pPr>
            <a:r>
              <a:rPr lang="zh-CN" altLang="en-US" dirty="0"/>
              <a:t>全市所有道路在</a:t>
            </a:r>
            <a:r>
              <a:rPr lang="en-US" altLang="zh-CN" dirty="0"/>
              <a:t>X</a:t>
            </a:r>
            <a:r>
              <a:rPr lang="zh-CN" altLang="en-US" dirty="0"/>
              <a:t>点</a:t>
            </a:r>
            <a:r>
              <a:rPr lang="en-US" altLang="zh-CN" dirty="0"/>
              <a:t>X</a:t>
            </a:r>
            <a:r>
              <a:rPr lang="zh-CN" altLang="en-US" dirty="0"/>
              <a:t>分的交通情况</a:t>
            </a:r>
            <a:endParaRPr lang="en-US" altLang="zh-CN" dirty="0"/>
          </a:p>
          <a:p>
            <a:pPr lvl="1">
              <a:lnSpc>
                <a:spcPct val="100000"/>
              </a:lnSpc>
              <a:buFont typeface="Wingdings" panose="05000000000000000000" pitchFamily="2" charset="2"/>
              <a:buChar char="Ø"/>
            </a:pPr>
            <a:r>
              <a:rPr lang="zh-CN" altLang="en-US" dirty="0"/>
              <a:t>历史时间段聚合查询</a:t>
            </a:r>
            <a:endParaRPr lang="en-US" altLang="zh-CN" dirty="0"/>
          </a:p>
          <a:p>
            <a:pPr lvl="2">
              <a:lnSpc>
                <a:spcPct val="100000"/>
              </a:lnSpc>
              <a:buFont typeface="Wingdings" panose="05000000000000000000" pitchFamily="2" charset="2"/>
              <a:buChar char="p"/>
            </a:pPr>
            <a:r>
              <a:rPr lang="zh-CN" altLang="en-US" dirty="0"/>
              <a:t>最近</a:t>
            </a:r>
            <a:r>
              <a:rPr lang="en-US" altLang="zh-CN" dirty="0"/>
              <a:t>X</a:t>
            </a:r>
            <a:r>
              <a:rPr lang="zh-CN" altLang="en-US" dirty="0"/>
              <a:t>天学院路最慢的通过时间</a:t>
            </a:r>
            <a:endParaRPr lang="en-US" altLang="zh-CN" dirty="0"/>
          </a:p>
          <a:p>
            <a:pPr lvl="1">
              <a:lnSpc>
                <a:spcPct val="100000"/>
              </a:lnSpc>
              <a:buFont typeface="Wingdings" panose="05000000000000000000" pitchFamily="2" charset="2"/>
              <a:buChar char="Ø"/>
            </a:pPr>
            <a:r>
              <a:rPr lang="zh-CN" altLang="en-US" dirty="0"/>
              <a:t>时间</a:t>
            </a:r>
            <a:r>
              <a:rPr lang="en-US" altLang="zh-CN" dirty="0"/>
              <a:t>-</a:t>
            </a:r>
            <a:r>
              <a:rPr lang="zh-CN" altLang="en-US" dirty="0"/>
              <a:t>值范围条件查询</a:t>
            </a:r>
            <a:endParaRPr lang="en-US" altLang="zh-CN" dirty="0"/>
          </a:p>
          <a:p>
            <a:pPr lvl="2">
              <a:lnSpc>
                <a:spcPct val="100000"/>
              </a:lnSpc>
              <a:buFont typeface="Wingdings" panose="05000000000000000000" pitchFamily="2" charset="2"/>
              <a:buChar char="p"/>
            </a:pPr>
            <a:r>
              <a:rPr lang="zh-CN" altLang="en-US" dirty="0"/>
              <a:t>所有在</a:t>
            </a:r>
            <a:r>
              <a:rPr lang="en-US" altLang="zh-CN" dirty="0"/>
              <a:t>X</a:t>
            </a:r>
            <a:r>
              <a:rPr lang="zh-CN" altLang="en-US" dirty="0"/>
              <a:t>点处于拥堵状态的道路</a:t>
            </a:r>
            <a:endParaRPr lang="en-US" altLang="zh-CN" dirty="0"/>
          </a:p>
          <a:p>
            <a:pPr lvl="1">
              <a:lnSpc>
                <a:spcPct val="100000"/>
              </a:lnSpc>
              <a:buFont typeface="Wingdings" panose="05000000000000000000" pitchFamily="2" charset="2"/>
              <a:buChar char="Ø"/>
            </a:pPr>
            <a:r>
              <a:rPr lang="zh-CN" altLang="en-US" dirty="0"/>
              <a:t>路径规划</a:t>
            </a:r>
            <a:endParaRPr lang="en-US" altLang="zh-CN" dirty="0"/>
          </a:p>
          <a:p>
            <a:pPr lvl="2">
              <a:lnSpc>
                <a:spcPct val="100000"/>
              </a:lnSpc>
              <a:buFont typeface="Wingdings" panose="05000000000000000000" pitchFamily="2" charset="2"/>
              <a:buChar char="p"/>
            </a:pPr>
            <a:r>
              <a:rPr lang="en-US" altLang="zh-CN" dirty="0"/>
              <a:t>X</a:t>
            </a:r>
            <a:r>
              <a:rPr lang="zh-CN" altLang="en-US" dirty="0"/>
              <a:t>点从北航出发，</a:t>
            </a:r>
            <a:r>
              <a:rPr lang="en-US" altLang="zh-CN" dirty="0"/>
              <a:t>1</a:t>
            </a:r>
            <a:r>
              <a:rPr lang="zh-CN" altLang="en-US" dirty="0"/>
              <a:t>小时内最快能到哪</a:t>
            </a:r>
            <a:endParaRPr lang="en-US" altLang="zh-CN" dirty="0"/>
          </a:p>
          <a:p>
            <a:pPr lvl="1">
              <a:lnSpc>
                <a:spcPct val="100000"/>
              </a:lnSpc>
            </a:pPr>
            <a:endParaRPr lang="en-US" altLang="zh-CN" dirty="0"/>
          </a:p>
          <a:p>
            <a:pPr lvl="1"/>
            <a:endParaRPr lang="en-US" altLang="zh-CN" dirty="0"/>
          </a:p>
        </p:txBody>
      </p:sp>
      <p:sp>
        <p:nvSpPr>
          <p:cNvPr id="5" name="内容占位符 4">
            <a:extLst>
              <a:ext uri="{FF2B5EF4-FFF2-40B4-BE49-F238E27FC236}">
                <a16:creationId xmlns:a16="http://schemas.microsoft.com/office/drawing/2014/main" id="{912081DC-6D6E-4EC9-A733-FF2786149DDC}"/>
              </a:ext>
            </a:extLst>
          </p:cNvPr>
          <p:cNvSpPr>
            <a:spLocks noGrp="1"/>
          </p:cNvSpPr>
          <p:nvPr>
            <p:ph sz="half" idx="2"/>
          </p:nvPr>
        </p:nvSpPr>
        <p:spPr>
          <a:xfrm>
            <a:off x="6736465" y="949124"/>
            <a:ext cx="5370653" cy="5227839"/>
          </a:xfrm>
        </p:spPr>
        <p:txBody>
          <a:bodyPr/>
          <a:lstStyle/>
          <a:p>
            <a:r>
              <a:rPr lang="zh-CN" altLang="en-US" dirty="0"/>
              <a:t>如何挑选查询</a:t>
            </a:r>
            <a:r>
              <a:rPr lang="en-US" altLang="zh-CN" dirty="0"/>
              <a:t>Case</a:t>
            </a:r>
            <a:r>
              <a:rPr lang="zh-CN" altLang="en-US" dirty="0"/>
              <a:t>？</a:t>
            </a:r>
            <a:endParaRPr lang="en-US" altLang="zh-CN" dirty="0"/>
          </a:p>
          <a:p>
            <a:pPr lvl="1"/>
            <a:r>
              <a:rPr lang="zh-CN" altLang="en-US" dirty="0"/>
              <a:t>应用场景中的典型操作</a:t>
            </a:r>
            <a:endParaRPr lang="en-US" altLang="zh-CN" dirty="0"/>
          </a:p>
          <a:p>
            <a:pPr lvl="1"/>
            <a:r>
              <a:rPr lang="zh-CN" altLang="en-US" dirty="0"/>
              <a:t>考察系统设计，摸清性能边界</a:t>
            </a:r>
            <a:endParaRPr lang="en-US" altLang="zh-CN" dirty="0"/>
          </a:p>
          <a:p>
            <a:pPr lvl="1"/>
            <a:r>
              <a:rPr lang="zh-CN" altLang="en-US" dirty="0"/>
              <a:t>不同系统之间便于对比</a:t>
            </a:r>
            <a:endParaRPr lang="en-US" altLang="zh-CN" dirty="0"/>
          </a:p>
          <a:p>
            <a:pPr lvl="1"/>
            <a:endParaRPr lang="en-US" altLang="zh-CN" dirty="0"/>
          </a:p>
          <a:p>
            <a:pPr marL="457200" lvl="1" indent="0">
              <a:buNone/>
            </a:pPr>
            <a:r>
              <a:rPr lang="zh-CN" altLang="en-US" dirty="0"/>
              <a:t>有相当大的自由度！</a:t>
            </a:r>
            <a:endParaRPr lang="en-US" altLang="zh-CN" dirty="0"/>
          </a:p>
        </p:txBody>
      </p:sp>
      <p:sp>
        <p:nvSpPr>
          <p:cNvPr id="7" name="灯片编号占位符 6">
            <a:extLst>
              <a:ext uri="{FF2B5EF4-FFF2-40B4-BE49-F238E27FC236}">
                <a16:creationId xmlns:a16="http://schemas.microsoft.com/office/drawing/2014/main" id="{AB31B30E-E623-46D3-B682-336853C88203}"/>
              </a:ext>
            </a:extLst>
          </p:cNvPr>
          <p:cNvSpPr>
            <a:spLocks noGrp="1"/>
          </p:cNvSpPr>
          <p:nvPr>
            <p:ph type="sldNum" sz="quarter" idx="12"/>
          </p:nvPr>
        </p:nvSpPr>
        <p:spPr/>
        <p:txBody>
          <a:bodyPr/>
          <a:lstStyle/>
          <a:p>
            <a:fld id="{B8B7891E-84B6-4C0F-82BB-6C5B97788572}" type="slidenum">
              <a:rPr lang="zh-CN" altLang="en-US" smtClean="0"/>
              <a:t>16</a:t>
            </a:fld>
            <a:endParaRPr lang="zh-CN" altLang="en-US"/>
          </a:p>
        </p:txBody>
      </p:sp>
    </p:spTree>
    <p:extLst>
      <p:ext uri="{BB962C8B-B14F-4D97-AF65-F5344CB8AC3E}">
        <p14:creationId xmlns:p14="http://schemas.microsoft.com/office/powerpoint/2010/main" val="3996414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9BFBD511-7F8F-426E-9B6B-20788F0CD654}"/>
              </a:ext>
            </a:extLst>
          </p:cNvPr>
          <p:cNvSpPr/>
          <p:nvPr/>
        </p:nvSpPr>
        <p:spPr>
          <a:xfrm>
            <a:off x="1514467" y="1160653"/>
            <a:ext cx="2534652" cy="147087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t"/>
          <a:lstStyle/>
          <a:p>
            <a:pPr algn="ctr"/>
            <a:r>
              <a:rPr lang="en-US" altLang="zh-CN" sz="1200" b="1" dirty="0"/>
              <a:t>TCypher</a:t>
            </a:r>
            <a:r>
              <a:rPr lang="zh-CN" altLang="en-US" sz="1200" b="1" dirty="0"/>
              <a:t>语言编译器</a:t>
            </a:r>
          </a:p>
        </p:txBody>
      </p:sp>
      <p:sp>
        <p:nvSpPr>
          <p:cNvPr id="16" name="矩形 15">
            <a:extLst>
              <a:ext uri="{FF2B5EF4-FFF2-40B4-BE49-F238E27FC236}">
                <a16:creationId xmlns:a16="http://schemas.microsoft.com/office/drawing/2014/main" id="{33687A36-80D0-43CD-970E-B8ABCA55BF85}"/>
              </a:ext>
            </a:extLst>
          </p:cNvPr>
          <p:cNvSpPr/>
          <p:nvPr/>
        </p:nvSpPr>
        <p:spPr>
          <a:xfrm>
            <a:off x="2091983" y="3652744"/>
            <a:ext cx="1953667" cy="2198253"/>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sz="1200" dirty="0"/>
          </a:p>
        </p:txBody>
      </p:sp>
      <p:sp>
        <p:nvSpPr>
          <p:cNvPr id="2" name="标题 1">
            <a:extLst>
              <a:ext uri="{FF2B5EF4-FFF2-40B4-BE49-F238E27FC236}">
                <a16:creationId xmlns:a16="http://schemas.microsoft.com/office/drawing/2014/main" id="{20B4BEA9-01FF-4413-80FC-800B0FE218B4}"/>
              </a:ext>
            </a:extLst>
          </p:cNvPr>
          <p:cNvSpPr>
            <a:spLocks noGrp="1"/>
          </p:cNvSpPr>
          <p:nvPr>
            <p:ph type="title"/>
          </p:nvPr>
        </p:nvSpPr>
        <p:spPr/>
        <p:txBody>
          <a:bodyPr>
            <a:normAutofit/>
          </a:bodyPr>
          <a:lstStyle/>
          <a:p>
            <a:r>
              <a:rPr lang="en-US" altLang="zh-CN" dirty="0"/>
              <a:t>TGraph</a:t>
            </a:r>
            <a:r>
              <a:rPr lang="zh-CN" altLang="en-US" dirty="0"/>
              <a:t>时态图管理系统：架构</a:t>
            </a:r>
          </a:p>
        </p:txBody>
      </p:sp>
      <p:sp>
        <p:nvSpPr>
          <p:cNvPr id="5" name="矩形 4">
            <a:extLst>
              <a:ext uri="{FF2B5EF4-FFF2-40B4-BE49-F238E27FC236}">
                <a16:creationId xmlns:a16="http://schemas.microsoft.com/office/drawing/2014/main" id="{8857C4A2-8FFC-4C88-9C03-1FB7457ADEEF}"/>
              </a:ext>
            </a:extLst>
          </p:cNvPr>
          <p:cNvSpPr/>
          <p:nvPr/>
        </p:nvSpPr>
        <p:spPr>
          <a:xfrm>
            <a:off x="1511509" y="3652744"/>
            <a:ext cx="479671" cy="219489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200" b="1" dirty="0"/>
              <a:t>日志系统</a:t>
            </a:r>
          </a:p>
        </p:txBody>
      </p:sp>
      <p:sp>
        <p:nvSpPr>
          <p:cNvPr id="6" name="矩形: 圓角 5">
            <a:extLst>
              <a:ext uri="{FF2B5EF4-FFF2-40B4-BE49-F238E27FC236}">
                <a16:creationId xmlns:a16="http://schemas.microsoft.com/office/drawing/2014/main" id="{FCB16E0D-895F-4CE1-94CB-C6C2E170D890}"/>
              </a:ext>
            </a:extLst>
          </p:cNvPr>
          <p:cNvSpPr/>
          <p:nvPr/>
        </p:nvSpPr>
        <p:spPr>
          <a:xfrm>
            <a:off x="2409359" y="4987164"/>
            <a:ext cx="1153023" cy="3433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b="1" dirty="0"/>
              <a:t>时态属性存储</a:t>
            </a:r>
          </a:p>
        </p:txBody>
      </p:sp>
      <p:sp>
        <p:nvSpPr>
          <p:cNvPr id="7" name="矩形: 圓角 6">
            <a:extLst>
              <a:ext uri="{FF2B5EF4-FFF2-40B4-BE49-F238E27FC236}">
                <a16:creationId xmlns:a16="http://schemas.microsoft.com/office/drawing/2014/main" id="{81A034F6-D725-483F-B3F4-1627D6C64240}"/>
              </a:ext>
            </a:extLst>
          </p:cNvPr>
          <p:cNvSpPr/>
          <p:nvPr/>
        </p:nvSpPr>
        <p:spPr>
          <a:xfrm>
            <a:off x="2409358" y="3776566"/>
            <a:ext cx="1002628" cy="34332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dirty="0"/>
              <a:t>图结构存储</a:t>
            </a:r>
          </a:p>
        </p:txBody>
      </p:sp>
      <p:sp>
        <p:nvSpPr>
          <p:cNvPr id="8" name="矩形 7">
            <a:extLst>
              <a:ext uri="{FF2B5EF4-FFF2-40B4-BE49-F238E27FC236}">
                <a16:creationId xmlns:a16="http://schemas.microsoft.com/office/drawing/2014/main" id="{FF6F0042-2546-4F4E-85AA-C04E17A7956E}"/>
              </a:ext>
            </a:extLst>
          </p:cNvPr>
          <p:cNvSpPr/>
          <p:nvPr/>
        </p:nvSpPr>
        <p:spPr>
          <a:xfrm>
            <a:off x="1511966" y="1900807"/>
            <a:ext cx="1494417" cy="730725"/>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b"/>
          <a:lstStyle/>
          <a:p>
            <a:pPr algn="ctr"/>
            <a:r>
              <a:rPr lang="en-US" altLang="zh-CN" sz="1200" dirty="0"/>
              <a:t>TCypher</a:t>
            </a:r>
            <a:r>
              <a:rPr lang="zh-CN" altLang="en-US" sz="1200" dirty="0"/>
              <a:t>函数库</a:t>
            </a:r>
          </a:p>
        </p:txBody>
      </p:sp>
      <p:sp>
        <p:nvSpPr>
          <p:cNvPr id="9" name="矩形: 圓角 8">
            <a:extLst>
              <a:ext uri="{FF2B5EF4-FFF2-40B4-BE49-F238E27FC236}">
                <a16:creationId xmlns:a16="http://schemas.microsoft.com/office/drawing/2014/main" id="{E06B658D-A73D-4D3E-81EE-F990BD3588F0}"/>
              </a:ext>
            </a:extLst>
          </p:cNvPr>
          <p:cNvSpPr/>
          <p:nvPr/>
        </p:nvSpPr>
        <p:spPr>
          <a:xfrm>
            <a:off x="2409358" y="4180692"/>
            <a:ext cx="1153022" cy="34332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200" dirty="0">
                <a:solidFill>
                  <a:schemeClr val="tx1"/>
                </a:solidFill>
              </a:rPr>
              <a:t>静态属性存储</a:t>
            </a:r>
          </a:p>
        </p:txBody>
      </p:sp>
      <p:sp>
        <p:nvSpPr>
          <p:cNvPr id="10" name="矩形 9">
            <a:extLst>
              <a:ext uri="{FF2B5EF4-FFF2-40B4-BE49-F238E27FC236}">
                <a16:creationId xmlns:a16="http://schemas.microsoft.com/office/drawing/2014/main" id="{16D9E0F2-4F51-49C0-8208-87639C8AF6E5}"/>
              </a:ext>
            </a:extLst>
          </p:cNvPr>
          <p:cNvSpPr/>
          <p:nvPr/>
        </p:nvSpPr>
        <p:spPr>
          <a:xfrm>
            <a:off x="1511509" y="3203982"/>
            <a:ext cx="2534141" cy="343321"/>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1200" b="1" dirty="0"/>
              <a:t>事务管理器</a:t>
            </a:r>
          </a:p>
        </p:txBody>
      </p:sp>
      <p:sp>
        <p:nvSpPr>
          <p:cNvPr id="12" name="矩形 11">
            <a:extLst>
              <a:ext uri="{FF2B5EF4-FFF2-40B4-BE49-F238E27FC236}">
                <a16:creationId xmlns:a16="http://schemas.microsoft.com/office/drawing/2014/main" id="{60C3A560-BD98-464C-9E22-5232A3C4A45D}"/>
              </a:ext>
            </a:extLst>
          </p:cNvPr>
          <p:cNvSpPr/>
          <p:nvPr/>
        </p:nvSpPr>
        <p:spPr>
          <a:xfrm>
            <a:off x="1514978" y="2718760"/>
            <a:ext cx="2534141" cy="397992"/>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200" b="1" dirty="0"/>
              <a:t>核心</a:t>
            </a:r>
            <a:r>
              <a:rPr lang="en-US" altLang="zh-CN" sz="1200" b="1" dirty="0"/>
              <a:t>API</a:t>
            </a:r>
            <a:r>
              <a:rPr lang="zh-CN" altLang="en-US" sz="1200" b="1" dirty="0"/>
              <a:t>（事务、读写、索引）</a:t>
            </a:r>
          </a:p>
        </p:txBody>
      </p:sp>
      <p:sp>
        <p:nvSpPr>
          <p:cNvPr id="13" name="矩形: 圓角 12">
            <a:extLst>
              <a:ext uri="{FF2B5EF4-FFF2-40B4-BE49-F238E27FC236}">
                <a16:creationId xmlns:a16="http://schemas.microsoft.com/office/drawing/2014/main" id="{EFB11922-9CB1-4FE1-87EE-6561E0AD2CEA}"/>
              </a:ext>
            </a:extLst>
          </p:cNvPr>
          <p:cNvSpPr/>
          <p:nvPr/>
        </p:nvSpPr>
        <p:spPr>
          <a:xfrm>
            <a:off x="2409358" y="5389512"/>
            <a:ext cx="1153022" cy="34332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1200" b="1" dirty="0"/>
              <a:t>时态属性索引</a:t>
            </a:r>
          </a:p>
        </p:txBody>
      </p:sp>
      <p:sp>
        <p:nvSpPr>
          <p:cNvPr id="15" name="矩形: 圓角 14">
            <a:extLst>
              <a:ext uri="{FF2B5EF4-FFF2-40B4-BE49-F238E27FC236}">
                <a16:creationId xmlns:a16="http://schemas.microsoft.com/office/drawing/2014/main" id="{514BDDB5-13B3-402A-A822-CF9D9BA1ABB6}"/>
              </a:ext>
            </a:extLst>
          </p:cNvPr>
          <p:cNvSpPr/>
          <p:nvPr/>
        </p:nvSpPr>
        <p:spPr>
          <a:xfrm>
            <a:off x="2402344" y="4584818"/>
            <a:ext cx="1153022" cy="34332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200" dirty="0">
                <a:solidFill>
                  <a:schemeClr val="tx1"/>
                </a:solidFill>
              </a:rPr>
              <a:t>静态属性索引</a:t>
            </a:r>
          </a:p>
        </p:txBody>
      </p:sp>
      <p:sp>
        <p:nvSpPr>
          <p:cNvPr id="17" name="矩形: 圓角 16">
            <a:extLst>
              <a:ext uri="{FF2B5EF4-FFF2-40B4-BE49-F238E27FC236}">
                <a16:creationId xmlns:a16="http://schemas.microsoft.com/office/drawing/2014/main" id="{57ED24F1-4888-40B6-8D56-09E767E29263}"/>
              </a:ext>
            </a:extLst>
          </p:cNvPr>
          <p:cNvSpPr/>
          <p:nvPr/>
        </p:nvSpPr>
        <p:spPr>
          <a:xfrm>
            <a:off x="1546556" y="1945124"/>
            <a:ext cx="1331494" cy="348086"/>
          </a:xfrm>
          <a:prstGeom prst="roundRect">
            <a:avLst/>
          </a:prstGeom>
          <a:ln/>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200" dirty="0"/>
              <a:t>用户自定义函数</a:t>
            </a:r>
          </a:p>
        </p:txBody>
      </p:sp>
      <p:sp>
        <p:nvSpPr>
          <p:cNvPr id="14" name="文字方塊 13">
            <a:extLst>
              <a:ext uri="{FF2B5EF4-FFF2-40B4-BE49-F238E27FC236}">
                <a16:creationId xmlns:a16="http://schemas.microsoft.com/office/drawing/2014/main" id="{C152B3EF-9C10-479B-ABC3-1663AD2B9723}"/>
              </a:ext>
            </a:extLst>
          </p:cNvPr>
          <p:cNvSpPr txBox="1"/>
          <p:nvPr/>
        </p:nvSpPr>
        <p:spPr>
          <a:xfrm>
            <a:off x="3562381" y="4212831"/>
            <a:ext cx="461665" cy="1230465"/>
          </a:xfrm>
          <a:prstGeom prst="rect">
            <a:avLst/>
          </a:prstGeom>
          <a:noFill/>
        </p:spPr>
        <p:txBody>
          <a:bodyPr vert="eaVert" wrap="none" rtlCol="0">
            <a:spAutoFit/>
          </a:bodyPr>
          <a:lstStyle/>
          <a:p>
            <a:r>
              <a:rPr lang="zh-CN" altLang="en-US" b="1" dirty="0"/>
              <a:t>存储管理器</a:t>
            </a:r>
          </a:p>
        </p:txBody>
      </p:sp>
      <p:pic>
        <p:nvPicPr>
          <p:cNvPr id="19" name="圖片 18">
            <a:extLst>
              <a:ext uri="{FF2B5EF4-FFF2-40B4-BE49-F238E27FC236}">
                <a16:creationId xmlns:a16="http://schemas.microsoft.com/office/drawing/2014/main" id="{62C1F9ED-8511-4C4B-A470-577A0E824D7A}"/>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0906" y="1792974"/>
            <a:ext cx="871287" cy="871287"/>
          </a:xfrm>
          <a:prstGeom prst="rect">
            <a:avLst/>
          </a:prstGeom>
        </p:spPr>
      </p:pic>
      <p:sp>
        <p:nvSpPr>
          <p:cNvPr id="22" name="箭號: 向右 21">
            <a:extLst>
              <a:ext uri="{FF2B5EF4-FFF2-40B4-BE49-F238E27FC236}">
                <a16:creationId xmlns:a16="http://schemas.microsoft.com/office/drawing/2014/main" id="{2A5C42BF-310C-49CE-A112-5E5D63EFD423}"/>
              </a:ext>
            </a:extLst>
          </p:cNvPr>
          <p:cNvSpPr/>
          <p:nvPr/>
        </p:nvSpPr>
        <p:spPr>
          <a:xfrm>
            <a:off x="985078" y="1913499"/>
            <a:ext cx="641683" cy="416068"/>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1200" dirty="0">
                <a:solidFill>
                  <a:srgbClr val="002060"/>
                </a:solidFill>
              </a:rPr>
              <a:t>扩展</a:t>
            </a:r>
          </a:p>
        </p:txBody>
      </p:sp>
      <p:sp>
        <p:nvSpPr>
          <p:cNvPr id="24" name="箭號: 向右 23">
            <a:extLst>
              <a:ext uri="{FF2B5EF4-FFF2-40B4-BE49-F238E27FC236}">
                <a16:creationId xmlns:a16="http://schemas.microsoft.com/office/drawing/2014/main" id="{9E4EE76B-82C7-4D3F-8986-95ADE658555E}"/>
              </a:ext>
            </a:extLst>
          </p:cNvPr>
          <p:cNvSpPr/>
          <p:nvPr/>
        </p:nvSpPr>
        <p:spPr>
          <a:xfrm>
            <a:off x="271203" y="2682472"/>
            <a:ext cx="1355557" cy="416068"/>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1200" b="1" dirty="0">
                <a:solidFill>
                  <a:srgbClr val="FFFF00"/>
                </a:solidFill>
              </a:rPr>
              <a:t>Java</a:t>
            </a:r>
            <a:r>
              <a:rPr lang="zh-CN" altLang="en-US" sz="1200" b="1" dirty="0">
                <a:solidFill>
                  <a:srgbClr val="FFFF00"/>
                </a:solidFill>
              </a:rPr>
              <a:t>直接调用</a:t>
            </a:r>
          </a:p>
        </p:txBody>
      </p:sp>
      <p:sp>
        <p:nvSpPr>
          <p:cNvPr id="25" name="文字方塊 24">
            <a:extLst>
              <a:ext uri="{FF2B5EF4-FFF2-40B4-BE49-F238E27FC236}">
                <a16:creationId xmlns:a16="http://schemas.microsoft.com/office/drawing/2014/main" id="{FD22EA70-FF53-4D7A-919F-D25D3F22B7BB}"/>
              </a:ext>
            </a:extLst>
          </p:cNvPr>
          <p:cNvSpPr txBox="1"/>
          <p:nvPr/>
        </p:nvSpPr>
        <p:spPr>
          <a:xfrm>
            <a:off x="1626760" y="1396255"/>
            <a:ext cx="673314" cy="306467"/>
          </a:xfrm>
          <a:prstGeom prst="round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1200" dirty="0"/>
              <a:t>Parser</a:t>
            </a:r>
            <a:endParaRPr lang="zh-CN" altLang="en-US" sz="1200" dirty="0"/>
          </a:p>
        </p:txBody>
      </p:sp>
      <p:sp>
        <p:nvSpPr>
          <p:cNvPr id="26" name="文字方塊 25">
            <a:extLst>
              <a:ext uri="{FF2B5EF4-FFF2-40B4-BE49-F238E27FC236}">
                <a16:creationId xmlns:a16="http://schemas.microsoft.com/office/drawing/2014/main" id="{EF3A20F7-0F15-40C1-98D6-82E31E6B5545}"/>
              </a:ext>
            </a:extLst>
          </p:cNvPr>
          <p:cNvSpPr txBox="1"/>
          <p:nvPr/>
        </p:nvSpPr>
        <p:spPr>
          <a:xfrm>
            <a:off x="2412367" y="1392226"/>
            <a:ext cx="570060" cy="306467"/>
          </a:xfrm>
          <a:prstGeom prst="round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1200" dirty="0"/>
              <a:t>Plan</a:t>
            </a:r>
            <a:endParaRPr lang="zh-CN" altLang="en-US" sz="1200" dirty="0"/>
          </a:p>
        </p:txBody>
      </p:sp>
      <p:sp>
        <p:nvSpPr>
          <p:cNvPr id="27" name="文字方塊 26">
            <a:extLst>
              <a:ext uri="{FF2B5EF4-FFF2-40B4-BE49-F238E27FC236}">
                <a16:creationId xmlns:a16="http://schemas.microsoft.com/office/drawing/2014/main" id="{B44C5EF6-D092-49FE-A55D-97B5B852F58A}"/>
              </a:ext>
            </a:extLst>
          </p:cNvPr>
          <p:cNvSpPr txBox="1"/>
          <p:nvPr/>
        </p:nvSpPr>
        <p:spPr>
          <a:xfrm>
            <a:off x="3074902" y="1832293"/>
            <a:ext cx="1017992" cy="510778"/>
          </a:xfrm>
          <a:prstGeom prst="round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altLang="zh-CN" sz="1200" dirty="0"/>
              <a:t>Execution</a:t>
            </a:r>
          </a:p>
          <a:p>
            <a:pPr algn="ctr"/>
            <a:r>
              <a:rPr lang="en-US" altLang="zh-CN" sz="1200" dirty="0"/>
              <a:t>Engine</a:t>
            </a:r>
            <a:endParaRPr lang="zh-CN" altLang="en-US" sz="1200" dirty="0"/>
          </a:p>
        </p:txBody>
      </p:sp>
      <p:sp>
        <p:nvSpPr>
          <p:cNvPr id="21" name="箭號: 向右 20">
            <a:extLst>
              <a:ext uri="{FF2B5EF4-FFF2-40B4-BE49-F238E27FC236}">
                <a16:creationId xmlns:a16="http://schemas.microsoft.com/office/drawing/2014/main" id="{50460D0A-4153-47D9-9C74-74BF9F5E34A6}"/>
              </a:ext>
            </a:extLst>
          </p:cNvPr>
          <p:cNvSpPr/>
          <p:nvPr/>
        </p:nvSpPr>
        <p:spPr>
          <a:xfrm>
            <a:off x="212557" y="1325957"/>
            <a:ext cx="1494416" cy="521802"/>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1100" b="1" dirty="0">
                <a:solidFill>
                  <a:srgbClr val="FFFF00"/>
                </a:solidFill>
              </a:rPr>
              <a:t>TCypher</a:t>
            </a:r>
            <a:r>
              <a:rPr lang="zh-CN" altLang="en-US" sz="1100" b="1" dirty="0">
                <a:solidFill>
                  <a:srgbClr val="FFFF00"/>
                </a:solidFill>
              </a:rPr>
              <a:t>查询语句</a:t>
            </a:r>
          </a:p>
        </p:txBody>
      </p:sp>
      <p:sp>
        <p:nvSpPr>
          <p:cNvPr id="28" name="文字方塊 27">
            <a:extLst>
              <a:ext uri="{FF2B5EF4-FFF2-40B4-BE49-F238E27FC236}">
                <a16:creationId xmlns:a16="http://schemas.microsoft.com/office/drawing/2014/main" id="{B76CB28A-C382-4AB1-8D8F-9B9130AC1B13}"/>
              </a:ext>
            </a:extLst>
          </p:cNvPr>
          <p:cNvSpPr txBox="1"/>
          <p:nvPr/>
        </p:nvSpPr>
        <p:spPr>
          <a:xfrm>
            <a:off x="3074902" y="1389601"/>
            <a:ext cx="974216" cy="306467"/>
          </a:xfrm>
          <a:prstGeom prst="round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altLang="zh-CN" sz="1200" dirty="0"/>
              <a:t>Optimizer</a:t>
            </a:r>
            <a:endParaRPr lang="zh-CN" altLang="en-US" sz="1200" dirty="0"/>
          </a:p>
        </p:txBody>
      </p:sp>
      <p:sp>
        <p:nvSpPr>
          <p:cNvPr id="29" name="箭號: 向下 28">
            <a:extLst>
              <a:ext uri="{FF2B5EF4-FFF2-40B4-BE49-F238E27FC236}">
                <a16:creationId xmlns:a16="http://schemas.microsoft.com/office/drawing/2014/main" id="{D73B29B7-1927-4F90-ACDA-E7C9F46033EB}"/>
              </a:ext>
            </a:extLst>
          </p:cNvPr>
          <p:cNvSpPr/>
          <p:nvPr/>
        </p:nvSpPr>
        <p:spPr>
          <a:xfrm>
            <a:off x="3302708" y="1663451"/>
            <a:ext cx="561474" cy="250049"/>
          </a:xfrm>
          <a:prstGeom prst="downArrow">
            <a:avLst/>
          </a:prstGeom>
          <a:solidFill>
            <a:schemeClr val="accent4">
              <a:lumMod val="60000"/>
              <a:lumOff val="4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sz="1200" dirty="0">
              <a:solidFill>
                <a:sysClr val="windowText" lastClr="000000"/>
              </a:solidFill>
            </a:endParaRPr>
          </a:p>
        </p:txBody>
      </p:sp>
      <p:sp>
        <p:nvSpPr>
          <p:cNvPr id="30" name="箭號: 向右 29">
            <a:extLst>
              <a:ext uri="{FF2B5EF4-FFF2-40B4-BE49-F238E27FC236}">
                <a16:creationId xmlns:a16="http://schemas.microsoft.com/office/drawing/2014/main" id="{F8C820DA-C231-431D-823B-C0A19193C922}"/>
              </a:ext>
            </a:extLst>
          </p:cNvPr>
          <p:cNvSpPr/>
          <p:nvPr/>
        </p:nvSpPr>
        <p:spPr>
          <a:xfrm>
            <a:off x="2917698" y="1390299"/>
            <a:ext cx="248652" cy="336884"/>
          </a:xfrm>
          <a:prstGeom prst="rightArrow">
            <a:avLst/>
          </a:prstGeom>
          <a:solidFill>
            <a:schemeClr val="accent4">
              <a:lumMod val="60000"/>
              <a:lumOff val="4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31" name="箭號: 向右 30">
            <a:extLst>
              <a:ext uri="{FF2B5EF4-FFF2-40B4-BE49-F238E27FC236}">
                <a16:creationId xmlns:a16="http://schemas.microsoft.com/office/drawing/2014/main" id="{51F4B8C7-C81A-49A6-9970-6D2C2E3972DB}"/>
              </a:ext>
            </a:extLst>
          </p:cNvPr>
          <p:cNvSpPr/>
          <p:nvPr/>
        </p:nvSpPr>
        <p:spPr>
          <a:xfrm>
            <a:off x="2237046" y="1398071"/>
            <a:ext cx="248652" cy="336884"/>
          </a:xfrm>
          <a:prstGeom prst="rightArrow">
            <a:avLst/>
          </a:prstGeom>
          <a:solidFill>
            <a:schemeClr val="accent4">
              <a:lumMod val="60000"/>
              <a:lumOff val="4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32" name="箭號: 上-下雙向 31">
            <a:extLst>
              <a:ext uri="{FF2B5EF4-FFF2-40B4-BE49-F238E27FC236}">
                <a16:creationId xmlns:a16="http://schemas.microsoft.com/office/drawing/2014/main" id="{4C3A2CCE-E5FB-4A05-A291-12EA30F9DF04}"/>
              </a:ext>
            </a:extLst>
          </p:cNvPr>
          <p:cNvSpPr/>
          <p:nvPr/>
        </p:nvSpPr>
        <p:spPr>
          <a:xfrm>
            <a:off x="1615271" y="3341307"/>
            <a:ext cx="284207" cy="517432"/>
          </a:xfrm>
          <a:prstGeom prst="upDownArrow">
            <a:avLst/>
          </a:prstGeom>
          <a:solidFill>
            <a:schemeClr val="accent4">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23" name="箭號: 向下 22">
            <a:extLst>
              <a:ext uri="{FF2B5EF4-FFF2-40B4-BE49-F238E27FC236}">
                <a16:creationId xmlns:a16="http://schemas.microsoft.com/office/drawing/2014/main" id="{5391512A-2017-4FB5-90DD-8E997755875B}"/>
              </a:ext>
            </a:extLst>
          </p:cNvPr>
          <p:cNvSpPr/>
          <p:nvPr/>
        </p:nvSpPr>
        <p:spPr>
          <a:xfrm>
            <a:off x="3302708" y="2360044"/>
            <a:ext cx="561474" cy="500098"/>
          </a:xfrm>
          <a:prstGeom prst="downArrow">
            <a:avLst/>
          </a:prstGeom>
          <a:solidFill>
            <a:schemeClr val="accent4">
              <a:lumMod val="60000"/>
              <a:lumOff val="4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sz="1200" dirty="0">
              <a:solidFill>
                <a:sysClr val="windowText" lastClr="000000"/>
              </a:solidFill>
            </a:endParaRPr>
          </a:p>
        </p:txBody>
      </p:sp>
      <p:sp>
        <p:nvSpPr>
          <p:cNvPr id="33" name="箭號: 上-下雙向 32">
            <a:extLst>
              <a:ext uri="{FF2B5EF4-FFF2-40B4-BE49-F238E27FC236}">
                <a16:creationId xmlns:a16="http://schemas.microsoft.com/office/drawing/2014/main" id="{42E4D6D0-6245-450A-9D8D-1C4991E7FE70}"/>
              </a:ext>
            </a:extLst>
          </p:cNvPr>
          <p:cNvSpPr/>
          <p:nvPr/>
        </p:nvSpPr>
        <p:spPr>
          <a:xfrm>
            <a:off x="3583446" y="3349319"/>
            <a:ext cx="284207" cy="517432"/>
          </a:xfrm>
          <a:prstGeom prst="upDownArrow">
            <a:avLst/>
          </a:prstGeom>
          <a:solidFill>
            <a:schemeClr val="accent4">
              <a:lumMod val="60000"/>
              <a:lumOff val="40000"/>
            </a:schemeClr>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35" name="箭號: 左-右雙向 34">
            <a:extLst>
              <a:ext uri="{FF2B5EF4-FFF2-40B4-BE49-F238E27FC236}">
                <a16:creationId xmlns:a16="http://schemas.microsoft.com/office/drawing/2014/main" id="{3306FC8D-591C-4C9F-A7F9-F3FA316635FA}"/>
              </a:ext>
            </a:extLst>
          </p:cNvPr>
          <p:cNvSpPr/>
          <p:nvPr/>
        </p:nvSpPr>
        <p:spPr>
          <a:xfrm>
            <a:off x="1879424" y="4594599"/>
            <a:ext cx="425116" cy="311182"/>
          </a:xfrm>
          <a:prstGeom prst="leftRightArrow">
            <a:avLst/>
          </a:prstGeom>
          <a:solidFill>
            <a:schemeClr val="accent4">
              <a:lumMod val="60000"/>
              <a:lumOff val="4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sp>
        <p:nvSpPr>
          <p:cNvPr id="36" name="箭號: 向下 35">
            <a:extLst>
              <a:ext uri="{FF2B5EF4-FFF2-40B4-BE49-F238E27FC236}">
                <a16:creationId xmlns:a16="http://schemas.microsoft.com/office/drawing/2014/main" id="{5BFB5770-B5AF-44B6-9BF4-9AA0B8FC55E2}"/>
              </a:ext>
            </a:extLst>
          </p:cNvPr>
          <p:cNvSpPr/>
          <p:nvPr/>
        </p:nvSpPr>
        <p:spPr>
          <a:xfrm>
            <a:off x="1892634" y="2574624"/>
            <a:ext cx="561474" cy="228755"/>
          </a:xfrm>
          <a:prstGeom prst="downArrow">
            <a:avLst/>
          </a:prstGeom>
          <a:solidFill>
            <a:schemeClr val="accent4">
              <a:lumMod val="60000"/>
              <a:lumOff val="4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sz="1200" dirty="0">
              <a:solidFill>
                <a:sysClr val="windowText" lastClr="000000"/>
              </a:solidFill>
            </a:endParaRPr>
          </a:p>
        </p:txBody>
      </p:sp>
      <p:sp>
        <p:nvSpPr>
          <p:cNvPr id="37" name="箭號: 向下 36">
            <a:extLst>
              <a:ext uri="{FF2B5EF4-FFF2-40B4-BE49-F238E27FC236}">
                <a16:creationId xmlns:a16="http://schemas.microsoft.com/office/drawing/2014/main" id="{D21AE877-27A8-4063-B013-7D3D67EADB17}"/>
              </a:ext>
            </a:extLst>
          </p:cNvPr>
          <p:cNvSpPr/>
          <p:nvPr/>
        </p:nvSpPr>
        <p:spPr>
          <a:xfrm>
            <a:off x="2545854" y="3046381"/>
            <a:ext cx="561474" cy="228755"/>
          </a:xfrm>
          <a:prstGeom prst="downArrow">
            <a:avLst/>
          </a:prstGeom>
          <a:solidFill>
            <a:schemeClr val="accent4">
              <a:lumMod val="60000"/>
              <a:lumOff val="4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sz="1200" dirty="0">
              <a:solidFill>
                <a:sysClr val="windowText" lastClr="000000"/>
              </a:solidFill>
            </a:endParaRPr>
          </a:p>
        </p:txBody>
      </p:sp>
      <p:sp>
        <p:nvSpPr>
          <p:cNvPr id="34" name="内容占位符 2">
            <a:extLst>
              <a:ext uri="{FF2B5EF4-FFF2-40B4-BE49-F238E27FC236}">
                <a16:creationId xmlns:a16="http://schemas.microsoft.com/office/drawing/2014/main" id="{35A6A3DC-413E-4DDD-946D-FBB9A5D22384}"/>
              </a:ext>
            </a:extLst>
          </p:cNvPr>
          <p:cNvSpPr txBox="1">
            <a:spLocks/>
          </p:cNvSpPr>
          <p:nvPr/>
        </p:nvSpPr>
        <p:spPr>
          <a:xfrm>
            <a:off x="8739020" y="1411367"/>
            <a:ext cx="3289741" cy="4031929"/>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易用性（</a:t>
            </a:r>
            <a:r>
              <a:rPr lang="en-US" altLang="zh-CN" dirty="0"/>
              <a:t>less work</a:t>
            </a:r>
            <a:r>
              <a:rPr lang="zh-CN" altLang="en-US" dirty="0"/>
              <a:t>）</a:t>
            </a:r>
            <a:endParaRPr lang="en-US" altLang="zh-CN" dirty="0"/>
          </a:p>
          <a:p>
            <a:pPr lvl="1"/>
            <a:r>
              <a:rPr lang="zh-CN" altLang="en-US" dirty="0"/>
              <a:t>数据建模的直观性</a:t>
            </a:r>
            <a:endParaRPr lang="en-US" altLang="zh-CN" dirty="0"/>
          </a:p>
          <a:p>
            <a:pPr lvl="1"/>
            <a:r>
              <a:rPr lang="zh-CN" altLang="en-US" dirty="0"/>
              <a:t>构建查询的简单性</a:t>
            </a:r>
            <a:endParaRPr lang="en-US" altLang="zh-CN" dirty="0"/>
          </a:p>
          <a:p>
            <a:pPr lvl="1"/>
            <a:r>
              <a:rPr lang="zh-CN" altLang="en-US" dirty="0"/>
              <a:t>并发正确性</a:t>
            </a:r>
            <a:endParaRPr lang="en-US" altLang="zh-CN" dirty="0"/>
          </a:p>
          <a:p>
            <a:pPr lvl="1"/>
            <a:r>
              <a:rPr lang="zh-CN" altLang="en-US" dirty="0"/>
              <a:t>操作原子性</a:t>
            </a:r>
            <a:endParaRPr lang="en-US" altLang="zh-CN" dirty="0"/>
          </a:p>
          <a:p>
            <a:pPr lvl="1"/>
            <a:r>
              <a:rPr lang="zh-CN" altLang="en-US" dirty="0"/>
              <a:t>故障恢复</a:t>
            </a:r>
            <a:endParaRPr lang="en-US" altLang="zh-CN" dirty="0"/>
          </a:p>
          <a:p>
            <a:r>
              <a:rPr lang="zh-CN" altLang="en-US" dirty="0"/>
              <a:t>性能</a:t>
            </a:r>
            <a:endParaRPr lang="en-US" altLang="zh-CN" dirty="0"/>
          </a:p>
          <a:p>
            <a:pPr lvl="1"/>
            <a:r>
              <a:rPr lang="zh-CN" altLang="en-US" dirty="0"/>
              <a:t>查询速度</a:t>
            </a:r>
            <a:endParaRPr lang="en-US" altLang="zh-CN" dirty="0"/>
          </a:p>
          <a:p>
            <a:pPr lvl="1"/>
            <a:r>
              <a:rPr lang="zh-CN" altLang="en-US" dirty="0"/>
              <a:t>写入速度</a:t>
            </a:r>
            <a:endParaRPr lang="en-US" altLang="zh-CN" dirty="0"/>
          </a:p>
          <a:p>
            <a:pPr lvl="1"/>
            <a:r>
              <a:rPr lang="zh-CN" altLang="en-US" dirty="0"/>
              <a:t>存储空间占用</a:t>
            </a:r>
            <a:endParaRPr lang="en-US" altLang="zh-CN" dirty="0"/>
          </a:p>
        </p:txBody>
      </p:sp>
      <p:sp>
        <p:nvSpPr>
          <p:cNvPr id="4" name="内容占位符 2">
            <a:extLst>
              <a:ext uri="{FF2B5EF4-FFF2-40B4-BE49-F238E27FC236}">
                <a16:creationId xmlns:a16="http://schemas.microsoft.com/office/drawing/2014/main" id="{406753FA-076C-4DB5-B2BF-2D66B62C88E8}"/>
              </a:ext>
            </a:extLst>
          </p:cNvPr>
          <p:cNvSpPr txBox="1">
            <a:spLocks/>
          </p:cNvSpPr>
          <p:nvPr/>
        </p:nvSpPr>
        <p:spPr>
          <a:xfrm>
            <a:off x="4122694" y="1592070"/>
            <a:ext cx="4201655" cy="40319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主要模块</a:t>
            </a:r>
            <a:endParaRPr lang="en-US" altLang="zh-CN" dirty="0"/>
          </a:p>
          <a:p>
            <a:pPr lvl="1"/>
            <a:r>
              <a:rPr lang="en-US" altLang="zh-CN" sz="2400" dirty="0"/>
              <a:t>TCypher</a:t>
            </a:r>
            <a:r>
              <a:rPr lang="zh-CN" altLang="en-US" sz="2400" dirty="0"/>
              <a:t>查询语言编译器</a:t>
            </a:r>
            <a:endParaRPr lang="en-US" altLang="zh-CN" sz="2400" dirty="0"/>
          </a:p>
          <a:p>
            <a:pPr lvl="1"/>
            <a:r>
              <a:rPr lang="zh-CN" altLang="en-US" sz="2400" dirty="0"/>
              <a:t>事务管理器</a:t>
            </a:r>
            <a:endParaRPr lang="en-US" altLang="zh-CN" sz="2400" dirty="0"/>
          </a:p>
          <a:p>
            <a:pPr lvl="1"/>
            <a:r>
              <a:rPr lang="zh-CN" altLang="en-US" sz="2400" dirty="0"/>
              <a:t>日志管理器</a:t>
            </a:r>
            <a:endParaRPr lang="en-US" altLang="zh-CN" sz="2400" dirty="0"/>
          </a:p>
          <a:p>
            <a:pPr lvl="1"/>
            <a:r>
              <a:rPr lang="zh-CN" altLang="en-US" sz="2400" dirty="0"/>
              <a:t>存储管理器</a:t>
            </a:r>
            <a:endParaRPr lang="en-US" altLang="zh-CN" sz="2400" dirty="0"/>
          </a:p>
          <a:p>
            <a:endParaRPr lang="en-US" altLang="zh-CN" dirty="0"/>
          </a:p>
        </p:txBody>
      </p:sp>
    </p:spTree>
    <p:extLst>
      <p:ext uri="{BB962C8B-B14F-4D97-AF65-F5344CB8AC3E}">
        <p14:creationId xmlns:p14="http://schemas.microsoft.com/office/powerpoint/2010/main" val="1287939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368978-09A2-4075-8D93-51843F44570D}"/>
              </a:ext>
            </a:extLst>
          </p:cNvPr>
          <p:cNvSpPr>
            <a:spLocks noGrp="1"/>
          </p:cNvSpPr>
          <p:nvPr>
            <p:ph type="title"/>
          </p:nvPr>
        </p:nvSpPr>
        <p:spPr>
          <a:xfrm>
            <a:off x="444000" y="365126"/>
            <a:ext cx="10909800" cy="803918"/>
          </a:xfrm>
        </p:spPr>
        <p:txBody>
          <a:bodyPr/>
          <a:lstStyle/>
          <a:p>
            <a:r>
              <a:rPr lang="en-US" altLang="zh-CN" dirty="0"/>
              <a:t>Test cases</a:t>
            </a:r>
            <a:endParaRPr lang="zh-CN" altLang="en-US" dirty="0"/>
          </a:p>
        </p:txBody>
      </p:sp>
      <p:sp>
        <p:nvSpPr>
          <p:cNvPr id="3" name="内容占位符 2">
            <a:extLst>
              <a:ext uri="{FF2B5EF4-FFF2-40B4-BE49-F238E27FC236}">
                <a16:creationId xmlns:a16="http://schemas.microsoft.com/office/drawing/2014/main" id="{45229EB5-821F-4C9C-8D38-7193BA99DF46}"/>
              </a:ext>
            </a:extLst>
          </p:cNvPr>
          <p:cNvSpPr>
            <a:spLocks noGrp="1"/>
          </p:cNvSpPr>
          <p:nvPr>
            <p:ph sz="half" idx="1"/>
          </p:nvPr>
        </p:nvSpPr>
        <p:spPr>
          <a:xfrm>
            <a:off x="243069" y="1169044"/>
            <a:ext cx="5694744" cy="5007919"/>
          </a:xfrm>
        </p:spPr>
        <p:txBody>
          <a:bodyPr/>
          <a:lstStyle/>
          <a:p>
            <a:r>
              <a:rPr lang="zh-CN" altLang="en-US" dirty="0"/>
              <a:t>读写单独测试（</a:t>
            </a:r>
            <a:r>
              <a:rPr lang="en-US" altLang="zh-CN" dirty="0"/>
              <a:t>Case1~6</a:t>
            </a:r>
            <a:r>
              <a:rPr lang="zh-CN" altLang="en-US" dirty="0"/>
              <a:t>）</a:t>
            </a:r>
            <a:endParaRPr lang="en-US" altLang="zh-CN" dirty="0"/>
          </a:p>
          <a:p>
            <a:pPr lvl="1"/>
            <a:r>
              <a:rPr lang="zh-CN" altLang="en-US" dirty="0"/>
              <a:t>目标：存储管理器性能</a:t>
            </a:r>
            <a:endParaRPr lang="en-US" altLang="zh-CN" dirty="0"/>
          </a:p>
          <a:p>
            <a:pPr lvl="1"/>
            <a:r>
              <a:rPr lang="zh-CN" altLang="en-US" dirty="0"/>
              <a:t>新增参数</a:t>
            </a:r>
            <a:endParaRPr lang="en-US" altLang="zh-CN" dirty="0"/>
          </a:p>
          <a:p>
            <a:pPr lvl="2"/>
            <a:r>
              <a:rPr lang="zh-CN" altLang="en-US" dirty="0"/>
              <a:t>最大线程数</a:t>
            </a:r>
            <a:endParaRPr lang="en-US" altLang="zh-CN" dirty="0"/>
          </a:p>
          <a:p>
            <a:pPr lvl="2"/>
            <a:r>
              <a:rPr lang="zh-CN" altLang="en-US" dirty="0"/>
              <a:t>其他对测试结果有影响的参数</a:t>
            </a:r>
            <a:endParaRPr lang="en-US" altLang="zh-CN" dirty="0"/>
          </a:p>
          <a:p>
            <a:pPr marL="0" indent="0">
              <a:buNone/>
            </a:pPr>
            <a:r>
              <a:rPr lang="zh-CN" altLang="en-US" sz="2400" dirty="0"/>
              <a:t>   例：全市所有道路在</a:t>
            </a:r>
            <a:r>
              <a:rPr lang="en-US" altLang="zh-CN" sz="2400" dirty="0"/>
              <a:t>X</a:t>
            </a:r>
            <a:r>
              <a:rPr lang="zh-CN" altLang="en-US" sz="2400" dirty="0"/>
              <a:t>点的交通情况</a:t>
            </a:r>
          </a:p>
          <a:p>
            <a:pPr marL="457200" lvl="1" indent="0">
              <a:buNone/>
            </a:pPr>
            <a:r>
              <a:rPr lang="en-US" altLang="zh-CN" sz="2000" dirty="0"/>
              <a:t>【</a:t>
            </a:r>
            <a:r>
              <a:rPr lang="zh-CN" altLang="en-US" sz="2000" dirty="0"/>
              <a:t>优先级</a:t>
            </a:r>
            <a:r>
              <a:rPr lang="en-US" altLang="zh-CN" sz="2000" dirty="0"/>
              <a:t>1】</a:t>
            </a:r>
            <a:r>
              <a:rPr lang="zh-CN" altLang="en-US" sz="2000" dirty="0"/>
              <a:t>参数</a:t>
            </a:r>
            <a:r>
              <a:rPr lang="en-US" altLang="zh-CN" sz="2000" dirty="0"/>
              <a:t>1</a:t>
            </a:r>
            <a:r>
              <a:rPr lang="zh-CN" altLang="en-US" sz="2000" dirty="0"/>
              <a:t>：时间点距离</a:t>
            </a:r>
            <a:r>
              <a:rPr lang="en-US" altLang="zh-CN" sz="2000" dirty="0"/>
              <a:t>Now</a:t>
            </a:r>
            <a:r>
              <a:rPr lang="zh-CN" altLang="en-US" sz="2000" dirty="0"/>
              <a:t>的远近</a:t>
            </a:r>
          </a:p>
          <a:p>
            <a:pPr marL="457200" lvl="1" indent="0">
              <a:buNone/>
            </a:pPr>
            <a:r>
              <a:rPr lang="en-US" altLang="zh-CN" sz="2000" dirty="0"/>
              <a:t>【</a:t>
            </a:r>
            <a:r>
              <a:rPr lang="zh-CN" altLang="en-US" sz="2000" dirty="0"/>
              <a:t>优先级</a:t>
            </a:r>
            <a:r>
              <a:rPr lang="en-US" altLang="zh-CN" sz="2000" dirty="0"/>
              <a:t>2】</a:t>
            </a:r>
            <a:r>
              <a:rPr lang="zh-CN" altLang="en-US" sz="2000" dirty="0"/>
              <a:t>参数</a:t>
            </a:r>
            <a:r>
              <a:rPr lang="en-US" altLang="zh-CN" sz="2000" dirty="0"/>
              <a:t>2</a:t>
            </a:r>
            <a:r>
              <a:rPr lang="zh-CN" altLang="en-US" sz="2000" dirty="0"/>
              <a:t>：并行执行最大线程数</a:t>
            </a:r>
          </a:p>
          <a:p>
            <a:pPr marL="457200" lvl="1" indent="0">
              <a:buNone/>
            </a:pPr>
            <a:r>
              <a:rPr lang="en-US" altLang="zh-CN" sz="2000" dirty="0"/>
              <a:t>【</a:t>
            </a:r>
            <a:r>
              <a:rPr lang="zh-CN" altLang="en-US" sz="2000" dirty="0"/>
              <a:t>优先级</a:t>
            </a:r>
            <a:r>
              <a:rPr lang="en-US" altLang="zh-CN" sz="2000" dirty="0"/>
              <a:t>3】</a:t>
            </a:r>
            <a:r>
              <a:rPr lang="zh-CN" altLang="en-US" sz="2000" dirty="0"/>
              <a:t>参数</a:t>
            </a:r>
            <a:r>
              <a:rPr lang="en-US" altLang="zh-CN" sz="2000" dirty="0"/>
              <a:t>3</a:t>
            </a:r>
            <a:r>
              <a:rPr lang="zh-CN" altLang="en-US" sz="2000" dirty="0"/>
              <a:t>：现有时态数据总量</a:t>
            </a:r>
          </a:p>
          <a:p>
            <a:pPr marL="457200" lvl="1" indent="0">
              <a:buNone/>
            </a:pPr>
            <a:r>
              <a:rPr lang="en-US" altLang="zh-CN" sz="2000" dirty="0"/>
              <a:t>【</a:t>
            </a:r>
            <a:r>
              <a:rPr lang="zh-CN" altLang="en-US" sz="2000" dirty="0"/>
              <a:t>优先级</a:t>
            </a:r>
            <a:r>
              <a:rPr lang="en-US" altLang="zh-CN" sz="2000" dirty="0"/>
              <a:t>3】</a:t>
            </a:r>
            <a:r>
              <a:rPr lang="zh-CN" altLang="en-US" sz="2000" dirty="0"/>
              <a:t>参数</a:t>
            </a:r>
            <a:r>
              <a:rPr lang="en-US" altLang="zh-CN" sz="2000" dirty="0"/>
              <a:t>4</a:t>
            </a:r>
            <a:r>
              <a:rPr lang="zh-CN" altLang="en-US" sz="2000" dirty="0"/>
              <a:t>：时态属性值类型（</a:t>
            </a:r>
            <a:r>
              <a:rPr lang="en-US" altLang="zh-CN" sz="2000" dirty="0"/>
              <a:t>int</a:t>
            </a:r>
            <a:r>
              <a:rPr lang="zh-CN" altLang="en-US" sz="2000" dirty="0"/>
              <a:t>、</a:t>
            </a:r>
            <a:r>
              <a:rPr lang="en-US" altLang="zh-CN" sz="2000" dirty="0"/>
              <a:t>double</a:t>
            </a:r>
            <a:r>
              <a:rPr lang="zh-CN" altLang="en-US" sz="2000" dirty="0"/>
              <a:t>、</a:t>
            </a:r>
            <a:r>
              <a:rPr lang="en-US" altLang="zh-CN" sz="2000" dirty="0"/>
              <a:t>string…</a:t>
            </a:r>
            <a:r>
              <a:rPr lang="zh-CN" altLang="en-US" sz="2000" dirty="0"/>
              <a:t>）</a:t>
            </a:r>
            <a:endParaRPr lang="en-US" altLang="zh-CN" dirty="0"/>
          </a:p>
          <a:p>
            <a:pPr lvl="2"/>
            <a:endParaRPr lang="zh-CN" altLang="en-US" dirty="0"/>
          </a:p>
        </p:txBody>
      </p:sp>
      <p:sp>
        <p:nvSpPr>
          <p:cNvPr id="4" name="内容占位符 3">
            <a:extLst>
              <a:ext uri="{FF2B5EF4-FFF2-40B4-BE49-F238E27FC236}">
                <a16:creationId xmlns:a16="http://schemas.microsoft.com/office/drawing/2014/main" id="{778DDA8C-3776-4ECA-B73D-39B09D041313}"/>
              </a:ext>
            </a:extLst>
          </p:cNvPr>
          <p:cNvSpPr>
            <a:spLocks noGrp="1"/>
          </p:cNvSpPr>
          <p:nvPr>
            <p:ph sz="half" idx="2"/>
          </p:nvPr>
        </p:nvSpPr>
        <p:spPr>
          <a:xfrm>
            <a:off x="6172200" y="1169044"/>
            <a:ext cx="5181600" cy="3518703"/>
          </a:xfrm>
        </p:spPr>
        <p:txBody>
          <a:bodyPr/>
          <a:lstStyle/>
          <a:p>
            <a:r>
              <a:rPr lang="zh-CN" altLang="en-US" dirty="0"/>
              <a:t>读写混合测试</a:t>
            </a:r>
            <a:endParaRPr lang="en-US" altLang="zh-CN" dirty="0"/>
          </a:p>
          <a:p>
            <a:pPr lvl="1"/>
            <a:r>
              <a:rPr lang="zh-CN" altLang="en-US" dirty="0"/>
              <a:t>目标：事务管理器性能</a:t>
            </a:r>
            <a:endParaRPr lang="en-US" altLang="zh-CN" dirty="0"/>
          </a:p>
          <a:p>
            <a:pPr lvl="1"/>
            <a:r>
              <a:rPr lang="zh-CN" altLang="en-US" dirty="0"/>
              <a:t>新增参数</a:t>
            </a:r>
            <a:endParaRPr lang="en-US" altLang="zh-CN" dirty="0"/>
          </a:p>
          <a:p>
            <a:pPr lvl="2"/>
            <a:r>
              <a:rPr lang="zh-CN" altLang="en-US" dirty="0"/>
              <a:t>读写线程比例</a:t>
            </a:r>
            <a:endParaRPr lang="en-US" altLang="zh-CN" dirty="0"/>
          </a:p>
          <a:p>
            <a:pPr lvl="2"/>
            <a:r>
              <a:rPr lang="zh-CN" altLang="en-US" dirty="0"/>
              <a:t>读写</a:t>
            </a:r>
            <a:r>
              <a:rPr lang="en-US" altLang="zh-CN" dirty="0"/>
              <a:t>Case</a:t>
            </a:r>
            <a:r>
              <a:rPr lang="zh-CN" altLang="en-US" dirty="0"/>
              <a:t>种类</a:t>
            </a:r>
          </a:p>
          <a:p>
            <a:endParaRPr lang="en-US" altLang="zh-CN" dirty="0"/>
          </a:p>
          <a:p>
            <a:r>
              <a:rPr lang="zh-CN" altLang="en-US" dirty="0"/>
              <a:t>存储空间测试</a:t>
            </a:r>
            <a:endParaRPr lang="en-US" altLang="zh-CN" dirty="0"/>
          </a:p>
          <a:p>
            <a:pPr lvl="1"/>
            <a:r>
              <a:rPr lang="zh-CN" altLang="en-US" dirty="0"/>
              <a:t>目标：存储空间占用</a:t>
            </a:r>
            <a:endParaRPr lang="en-US" altLang="zh-CN" dirty="0"/>
          </a:p>
          <a:p>
            <a:endParaRPr lang="en-US" altLang="zh-CN" dirty="0"/>
          </a:p>
        </p:txBody>
      </p:sp>
      <p:sp>
        <p:nvSpPr>
          <p:cNvPr id="5" name="文本框 4">
            <a:extLst>
              <a:ext uri="{FF2B5EF4-FFF2-40B4-BE49-F238E27FC236}">
                <a16:creationId xmlns:a16="http://schemas.microsoft.com/office/drawing/2014/main" id="{82456061-A7B0-457F-A12C-8EC8F4BD2F61}"/>
              </a:ext>
            </a:extLst>
          </p:cNvPr>
          <p:cNvSpPr txBox="1"/>
          <p:nvPr/>
        </p:nvSpPr>
        <p:spPr>
          <a:xfrm>
            <a:off x="444000" y="5253632"/>
            <a:ext cx="4590987" cy="147732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zh-CN" altLang="en-US" dirty="0"/>
              <a:t>如何解决参数爆炸？</a:t>
            </a:r>
            <a:endParaRPr lang="en-US" altLang="zh-CN" dirty="0"/>
          </a:p>
          <a:p>
            <a:r>
              <a:rPr lang="zh-CN" altLang="en-US" dirty="0"/>
              <a:t>类似问题：用描点法画函数图像，如何用最少的点描出尽量准确的结果？</a:t>
            </a:r>
            <a:endParaRPr lang="en-US" altLang="zh-CN" dirty="0"/>
          </a:p>
          <a:p>
            <a:r>
              <a:rPr lang="zh-CN" altLang="en-US" dirty="0"/>
              <a:t>目前的解决方案：多次迭代，逐步逼近</a:t>
            </a:r>
          </a:p>
          <a:p>
            <a:endParaRPr lang="zh-CN" altLang="en-US" dirty="0"/>
          </a:p>
        </p:txBody>
      </p:sp>
      <p:sp>
        <p:nvSpPr>
          <p:cNvPr id="6" name="任意多边形: 形状 5">
            <a:extLst>
              <a:ext uri="{FF2B5EF4-FFF2-40B4-BE49-F238E27FC236}">
                <a16:creationId xmlns:a16="http://schemas.microsoft.com/office/drawing/2014/main" id="{5E22F8E5-9C70-40FE-AF34-8E6811E0235A}"/>
              </a:ext>
            </a:extLst>
          </p:cNvPr>
          <p:cNvSpPr/>
          <p:nvPr/>
        </p:nvSpPr>
        <p:spPr>
          <a:xfrm>
            <a:off x="9228881" y="5354838"/>
            <a:ext cx="2720050" cy="1274916"/>
          </a:xfrm>
          <a:custGeom>
            <a:avLst/>
            <a:gdLst>
              <a:gd name="connsiteX0" fmla="*/ 0 w 2720050"/>
              <a:gd name="connsiteY0" fmla="*/ 1296412 h 1339954"/>
              <a:gd name="connsiteX1" fmla="*/ 1145893 w 2720050"/>
              <a:gd name="connsiteY1" fmla="*/ 1180665 h 1339954"/>
              <a:gd name="connsiteX2" fmla="*/ 1481559 w 2720050"/>
              <a:gd name="connsiteY2" fmla="*/ 47 h 1339954"/>
              <a:gd name="connsiteX3" fmla="*/ 2048719 w 2720050"/>
              <a:gd name="connsiteY3" fmla="*/ 1134366 h 1339954"/>
              <a:gd name="connsiteX4" fmla="*/ 2720050 w 2720050"/>
              <a:gd name="connsiteY4" fmla="*/ 1238539 h 1339954"/>
              <a:gd name="connsiteX0" fmla="*/ 0 w 2720050"/>
              <a:gd name="connsiteY0" fmla="*/ 1296392 h 1335495"/>
              <a:gd name="connsiteX1" fmla="*/ 1539432 w 2720050"/>
              <a:gd name="connsiteY1" fmla="*/ 1169071 h 1335495"/>
              <a:gd name="connsiteX2" fmla="*/ 1481559 w 2720050"/>
              <a:gd name="connsiteY2" fmla="*/ 27 h 1335495"/>
              <a:gd name="connsiteX3" fmla="*/ 2048719 w 2720050"/>
              <a:gd name="connsiteY3" fmla="*/ 1134346 h 1335495"/>
              <a:gd name="connsiteX4" fmla="*/ 2720050 w 2720050"/>
              <a:gd name="connsiteY4" fmla="*/ 1238519 h 1335495"/>
              <a:gd name="connsiteX0" fmla="*/ 0 w 2720050"/>
              <a:gd name="connsiteY0" fmla="*/ 1354264 h 1396290"/>
              <a:gd name="connsiteX1" fmla="*/ 1539432 w 2720050"/>
              <a:gd name="connsiteY1" fmla="*/ 1226943 h 1396290"/>
              <a:gd name="connsiteX2" fmla="*/ 1770926 w 2720050"/>
              <a:gd name="connsiteY2" fmla="*/ 25 h 1396290"/>
              <a:gd name="connsiteX3" fmla="*/ 2048719 w 2720050"/>
              <a:gd name="connsiteY3" fmla="*/ 1192218 h 1396290"/>
              <a:gd name="connsiteX4" fmla="*/ 2720050 w 2720050"/>
              <a:gd name="connsiteY4" fmla="*/ 1296391 h 1396290"/>
              <a:gd name="connsiteX0" fmla="*/ 0 w 2720050"/>
              <a:gd name="connsiteY0" fmla="*/ 1354342 h 1396368"/>
              <a:gd name="connsiteX1" fmla="*/ 1539432 w 2720050"/>
              <a:gd name="connsiteY1" fmla="*/ 1227021 h 1396368"/>
              <a:gd name="connsiteX2" fmla="*/ 1770926 w 2720050"/>
              <a:gd name="connsiteY2" fmla="*/ 103 h 1396368"/>
              <a:gd name="connsiteX3" fmla="*/ 2257063 w 2720050"/>
              <a:gd name="connsiteY3" fmla="*/ 1157572 h 1396368"/>
              <a:gd name="connsiteX4" fmla="*/ 2720050 w 2720050"/>
              <a:gd name="connsiteY4" fmla="*/ 1296469 h 1396368"/>
              <a:gd name="connsiteX0" fmla="*/ 0 w 2720050"/>
              <a:gd name="connsiteY0" fmla="*/ 1354342 h 1396368"/>
              <a:gd name="connsiteX1" fmla="*/ 1539432 w 2720050"/>
              <a:gd name="connsiteY1" fmla="*/ 1227021 h 1396368"/>
              <a:gd name="connsiteX2" fmla="*/ 1875098 w 2720050"/>
              <a:gd name="connsiteY2" fmla="*/ 103 h 1396368"/>
              <a:gd name="connsiteX3" fmla="*/ 2257063 w 2720050"/>
              <a:gd name="connsiteY3" fmla="*/ 1157572 h 1396368"/>
              <a:gd name="connsiteX4" fmla="*/ 2720050 w 2720050"/>
              <a:gd name="connsiteY4" fmla="*/ 1296469 h 1396368"/>
              <a:gd name="connsiteX0" fmla="*/ 0 w 2720050"/>
              <a:gd name="connsiteY0" fmla="*/ 1354342 h 1396368"/>
              <a:gd name="connsiteX1" fmla="*/ 1678328 w 2720050"/>
              <a:gd name="connsiteY1" fmla="*/ 1227021 h 1396368"/>
              <a:gd name="connsiteX2" fmla="*/ 1875098 w 2720050"/>
              <a:gd name="connsiteY2" fmla="*/ 103 h 1396368"/>
              <a:gd name="connsiteX3" fmla="*/ 2257063 w 2720050"/>
              <a:gd name="connsiteY3" fmla="*/ 1157572 h 1396368"/>
              <a:gd name="connsiteX4" fmla="*/ 2720050 w 2720050"/>
              <a:gd name="connsiteY4" fmla="*/ 1296469 h 1396368"/>
              <a:gd name="connsiteX0" fmla="*/ 0 w 2720050"/>
              <a:gd name="connsiteY0" fmla="*/ 1238610 h 1274916"/>
              <a:gd name="connsiteX1" fmla="*/ 1678328 w 2720050"/>
              <a:gd name="connsiteY1" fmla="*/ 1111289 h 1274916"/>
              <a:gd name="connsiteX2" fmla="*/ 1979270 w 2720050"/>
              <a:gd name="connsiteY2" fmla="*/ 118 h 1274916"/>
              <a:gd name="connsiteX3" fmla="*/ 2257063 w 2720050"/>
              <a:gd name="connsiteY3" fmla="*/ 1041840 h 1274916"/>
              <a:gd name="connsiteX4" fmla="*/ 2720050 w 2720050"/>
              <a:gd name="connsiteY4" fmla="*/ 1180737 h 1274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0050" h="1274916">
                <a:moveTo>
                  <a:pt x="0" y="1238610"/>
                </a:moveTo>
                <a:cubicBezTo>
                  <a:pt x="449483" y="1288767"/>
                  <a:pt x="1348450" y="1317704"/>
                  <a:pt x="1678328" y="1111289"/>
                </a:cubicBezTo>
                <a:cubicBezTo>
                  <a:pt x="2008206" y="904874"/>
                  <a:pt x="1882814" y="11693"/>
                  <a:pt x="1979270" y="118"/>
                </a:cubicBezTo>
                <a:cubicBezTo>
                  <a:pt x="2075726" y="-11457"/>
                  <a:pt x="2050648" y="835425"/>
                  <a:pt x="2257063" y="1041840"/>
                </a:cubicBezTo>
                <a:cubicBezTo>
                  <a:pt x="2463478" y="1248255"/>
                  <a:pt x="2511706" y="1176879"/>
                  <a:pt x="2720050" y="118073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51765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161E99-010C-40D9-8BCC-6821877DE58D}"/>
              </a:ext>
            </a:extLst>
          </p:cNvPr>
          <p:cNvSpPr>
            <a:spLocks noGrp="1"/>
          </p:cNvSpPr>
          <p:nvPr>
            <p:ph type="title"/>
          </p:nvPr>
        </p:nvSpPr>
        <p:spPr/>
        <p:txBody>
          <a:bodyPr/>
          <a:lstStyle/>
          <a:p>
            <a:r>
              <a:rPr lang="en-US" altLang="zh-CN" dirty="0"/>
              <a:t>Contents</a:t>
            </a:r>
            <a:endParaRPr lang="zh-CN" altLang="en-US" dirty="0"/>
          </a:p>
        </p:txBody>
      </p:sp>
      <p:sp>
        <p:nvSpPr>
          <p:cNvPr id="3" name="内容占位符 2">
            <a:extLst>
              <a:ext uri="{FF2B5EF4-FFF2-40B4-BE49-F238E27FC236}">
                <a16:creationId xmlns:a16="http://schemas.microsoft.com/office/drawing/2014/main" id="{7C85AE73-2324-43FE-81F1-B98952740089}"/>
              </a:ext>
            </a:extLst>
          </p:cNvPr>
          <p:cNvSpPr>
            <a:spLocks noGrp="1"/>
          </p:cNvSpPr>
          <p:nvPr>
            <p:ph idx="1"/>
          </p:nvPr>
        </p:nvSpPr>
        <p:spPr/>
        <p:txBody>
          <a:bodyPr/>
          <a:lstStyle/>
          <a:p>
            <a:r>
              <a:rPr lang="en-US" altLang="zh-CN" dirty="0"/>
              <a:t>Background &amp; Motivation</a:t>
            </a:r>
          </a:p>
          <a:p>
            <a:r>
              <a:rPr lang="en-US" altLang="zh-CN" dirty="0"/>
              <a:t>Available temporal graph data management solutions</a:t>
            </a:r>
          </a:p>
          <a:p>
            <a:r>
              <a:rPr lang="en-US" altLang="zh-CN" dirty="0"/>
              <a:t>Evaluation</a:t>
            </a:r>
          </a:p>
          <a:p>
            <a:pPr lvl="1"/>
            <a:r>
              <a:rPr lang="en-US" altLang="zh-CN" dirty="0"/>
              <a:t>Datasets &amp; Queries</a:t>
            </a:r>
          </a:p>
          <a:p>
            <a:pPr lvl="1"/>
            <a:r>
              <a:rPr lang="en-US" altLang="zh-CN" dirty="0">
                <a:solidFill>
                  <a:srgbClr val="FF0000"/>
                </a:solidFill>
              </a:rPr>
              <a:t>Storage model design</a:t>
            </a:r>
            <a:r>
              <a:rPr lang="zh-CN" altLang="en-US" dirty="0">
                <a:solidFill>
                  <a:srgbClr val="FF0000"/>
                </a:solidFill>
              </a:rPr>
              <a:t> </a:t>
            </a:r>
            <a:r>
              <a:rPr lang="en-US" altLang="zh-CN" dirty="0">
                <a:solidFill>
                  <a:srgbClr val="FF0000"/>
                </a:solidFill>
              </a:rPr>
              <a:t>(implementation)</a:t>
            </a:r>
          </a:p>
          <a:p>
            <a:pPr lvl="1"/>
            <a:r>
              <a:rPr lang="en-US" altLang="zh-CN" dirty="0"/>
              <a:t>Results (collecting...)</a:t>
            </a:r>
          </a:p>
        </p:txBody>
      </p:sp>
    </p:spTree>
    <p:extLst>
      <p:ext uri="{BB962C8B-B14F-4D97-AF65-F5344CB8AC3E}">
        <p14:creationId xmlns:p14="http://schemas.microsoft.com/office/powerpoint/2010/main" val="29475430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161E99-010C-40D9-8BCC-6821877DE58D}"/>
              </a:ext>
            </a:extLst>
          </p:cNvPr>
          <p:cNvSpPr>
            <a:spLocks noGrp="1"/>
          </p:cNvSpPr>
          <p:nvPr>
            <p:ph type="title"/>
          </p:nvPr>
        </p:nvSpPr>
        <p:spPr/>
        <p:txBody>
          <a:bodyPr/>
          <a:lstStyle/>
          <a:p>
            <a:r>
              <a:rPr lang="en-US" altLang="zh-CN" dirty="0"/>
              <a:t>Contents</a:t>
            </a:r>
            <a:endParaRPr lang="zh-CN" altLang="en-US" dirty="0"/>
          </a:p>
        </p:txBody>
      </p:sp>
      <p:sp>
        <p:nvSpPr>
          <p:cNvPr id="3" name="内容占位符 2">
            <a:extLst>
              <a:ext uri="{FF2B5EF4-FFF2-40B4-BE49-F238E27FC236}">
                <a16:creationId xmlns:a16="http://schemas.microsoft.com/office/drawing/2014/main" id="{7C85AE73-2324-43FE-81F1-B98952740089}"/>
              </a:ext>
            </a:extLst>
          </p:cNvPr>
          <p:cNvSpPr>
            <a:spLocks noGrp="1"/>
          </p:cNvSpPr>
          <p:nvPr>
            <p:ph idx="1"/>
          </p:nvPr>
        </p:nvSpPr>
        <p:spPr/>
        <p:txBody>
          <a:bodyPr/>
          <a:lstStyle/>
          <a:p>
            <a:r>
              <a:rPr lang="en-US" altLang="zh-CN" dirty="0"/>
              <a:t>Background &amp; Motivation</a:t>
            </a:r>
          </a:p>
          <a:p>
            <a:r>
              <a:rPr lang="en-US" altLang="zh-CN" dirty="0"/>
              <a:t>Available temporal graph data management solutions</a:t>
            </a:r>
          </a:p>
          <a:p>
            <a:r>
              <a:rPr lang="en-US" altLang="zh-CN" dirty="0"/>
              <a:t>Evaluation</a:t>
            </a:r>
          </a:p>
          <a:p>
            <a:pPr lvl="1"/>
            <a:r>
              <a:rPr lang="en-US" altLang="zh-CN" dirty="0"/>
              <a:t>Datasets &amp; Queries</a:t>
            </a:r>
          </a:p>
          <a:p>
            <a:pPr lvl="1"/>
            <a:r>
              <a:rPr lang="en-US" altLang="zh-CN" dirty="0"/>
              <a:t>Storage model design</a:t>
            </a:r>
          </a:p>
          <a:p>
            <a:pPr lvl="1"/>
            <a:r>
              <a:rPr lang="en-US" altLang="zh-CN" dirty="0"/>
              <a:t>Implementation</a:t>
            </a:r>
          </a:p>
          <a:p>
            <a:endParaRPr lang="en-US" altLang="zh-CN" dirty="0"/>
          </a:p>
        </p:txBody>
      </p:sp>
    </p:spTree>
    <p:extLst>
      <p:ext uri="{BB962C8B-B14F-4D97-AF65-F5344CB8AC3E}">
        <p14:creationId xmlns:p14="http://schemas.microsoft.com/office/powerpoint/2010/main" val="35455981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392D56-9D7A-450B-AA09-E67CF62FFB94}"/>
              </a:ext>
            </a:extLst>
          </p:cNvPr>
          <p:cNvSpPr>
            <a:spLocks noGrp="1"/>
          </p:cNvSpPr>
          <p:nvPr>
            <p:ph type="title"/>
          </p:nvPr>
        </p:nvSpPr>
        <p:spPr/>
        <p:txBody>
          <a:bodyPr/>
          <a:lstStyle/>
          <a:p>
            <a:r>
              <a:rPr lang="zh-CN" altLang="en-US" dirty="0"/>
              <a:t>关系模型</a:t>
            </a:r>
            <a:endParaRPr lang="en-US" altLang="zh-CN" dirty="0"/>
          </a:p>
        </p:txBody>
      </p:sp>
      <p:sp>
        <p:nvSpPr>
          <p:cNvPr id="3" name="内容占位符 2">
            <a:extLst>
              <a:ext uri="{FF2B5EF4-FFF2-40B4-BE49-F238E27FC236}">
                <a16:creationId xmlns:a16="http://schemas.microsoft.com/office/drawing/2014/main" id="{16EEC940-BBD4-443A-8E55-6C93EA07DD4B}"/>
              </a:ext>
            </a:extLst>
          </p:cNvPr>
          <p:cNvSpPr>
            <a:spLocks noGrp="1"/>
          </p:cNvSpPr>
          <p:nvPr>
            <p:ph idx="1"/>
          </p:nvPr>
        </p:nvSpPr>
        <p:spPr>
          <a:xfrm>
            <a:off x="262013" y="1213658"/>
            <a:ext cx="7415769" cy="4418290"/>
          </a:xfrm>
        </p:spPr>
        <p:txBody>
          <a:bodyPr>
            <a:normAutofit lnSpcReduction="10000"/>
          </a:bodyPr>
          <a:lstStyle/>
          <a:p>
            <a:r>
              <a:rPr lang="zh-CN" altLang="en-US" dirty="0"/>
              <a:t>构造（如表所示）</a:t>
            </a:r>
            <a:endParaRPr lang="en-US" altLang="zh-CN" dirty="0"/>
          </a:p>
          <a:p>
            <a:pPr lvl="1"/>
            <a:r>
              <a:rPr lang="zh-CN" altLang="en-US" dirty="0"/>
              <a:t>创建“开始时间</a:t>
            </a:r>
            <a:r>
              <a:rPr lang="en-US" altLang="zh-CN" dirty="0"/>
              <a:t>-road id</a:t>
            </a:r>
            <a:r>
              <a:rPr lang="zh-CN" altLang="en-US" dirty="0"/>
              <a:t>联合索引”</a:t>
            </a:r>
            <a:endParaRPr lang="en-US" altLang="zh-CN" dirty="0"/>
          </a:p>
          <a:p>
            <a:r>
              <a:rPr lang="zh-CN" altLang="en-US" dirty="0"/>
              <a:t>查询过程</a:t>
            </a:r>
            <a:endParaRPr lang="en-US" altLang="zh-CN" dirty="0"/>
          </a:p>
          <a:p>
            <a:pPr lvl="1"/>
            <a:r>
              <a:rPr lang="zh-CN" altLang="en-US" dirty="0"/>
              <a:t>历史快照查询</a:t>
            </a:r>
          </a:p>
          <a:p>
            <a:pPr lvl="2"/>
            <a:r>
              <a:rPr lang="zh-CN" altLang="en-US" dirty="0"/>
              <a:t>全市所有道路在</a:t>
            </a:r>
            <a:r>
              <a:rPr lang="en-US" altLang="zh-CN" dirty="0"/>
              <a:t>X</a:t>
            </a:r>
            <a:r>
              <a:rPr lang="zh-CN" altLang="en-US" dirty="0"/>
              <a:t>点</a:t>
            </a:r>
            <a:r>
              <a:rPr lang="en-US" altLang="zh-CN" dirty="0"/>
              <a:t>X</a:t>
            </a:r>
            <a:r>
              <a:rPr lang="zh-CN" altLang="en-US" dirty="0"/>
              <a:t>分的交通情况</a:t>
            </a:r>
          </a:p>
          <a:p>
            <a:pPr lvl="1"/>
            <a:r>
              <a:rPr lang="zh-CN" altLang="en-US" dirty="0"/>
              <a:t>历史时间段聚合查询</a:t>
            </a:r>
          </a:p>
          <a:p>
            <a:pPr lvl="2"/>
            <a:r>
              <a:rPr lang="zh-CN" altLang="en-US" dirty="0"/>
              <a:t>最近</a:t>
            </a:r>
            <a:r>
              <a:rPr lang="en-US" altLang="zh-CN" dirty="0"/>
              <a:t>X</a:t>
            </a:r>
            <a:r>
              <a:rPr lang="zh-CN" altLang="en-US" dirty="0"/>
              <a:t>天学院路最慢的通过时间</a:t>
            </a:r>
          </a:p>
          <a:p>
            <a:pPr lvl="1"/>
            <a:r>
              <a:rPr lang="zh-CN" altLang="en-US" dirty="0"/>
              <a:t>时间</a:t>
            </a:r>
            <a:r>
              <a:rPr lang="en-US" altLang="zh-CN" dirty="0"/>
              <a:t>-</a:t>
            </a:r>
            <a:r>
              <a:rPr lang="zh-CN" altLang="en-US" dirty="0"/>
              <a:t>值范围条件查询</a:t>
            </a:r>
          </a:p>
          <a:p>
            <a:pPr lvl="2"/>
            <a:r>
              <a:rPr lang="zh-CN" altLang="en-US" dirty="0"/>
              <a:t>所有在</a:t>
            </a:r>
            <a:r>
              <a:rPr lang="en-US" altLang="zh-CN" dirty="0"/>
              <a:t>X</a:t>
            </a:r>
            <a:r>
              <a:rPr lang="zh-CN" altLang="en-US" dirty="0"/>
              <a:t>点处于拥堵状态的道路</a:t>
            </a:r>
          </a:p>
          <a:p>
            <a:pPr lvl="1"/>
            <a:r>
              <a:rPr lang="zh-CN" altLang="en-US" dirty="0"/>
              <a:t>路径规划</a:t>
            </a:r>
          </a:p>
          <a:p>
            <a:pPr lvl="2"/>
            <a:r>
              <a:rPr lang="en-US" altLang="zh-CN" dirty="0"/>
              <a:t>X</a:t>
            </a:r>
            <a:r>
              <a:rPr lang="zh-CN" altLang="en-US" dirty="0"/>
              <a:t>点从北航出发，</a:t>
            </a:r>
            <a:r>
              <a:rPr lang="en-US" altLang="zh-CN" dirty="0"/>
              <a:t>1</a:t>
            </a:r>
            <a:r>
              <a:rPr lang="zh-CN" altLang="en-US" dirty="0"/>
              <a:t>小时内最快能到哪</a:t>
            </a:r>
          </a:p>
          <a:p>
            <a:pPr lvl="1"/>
            <a:r>
              <a:rPr lang="zh-CN" altLang="en-US" dirty="0"/>
              <a:t>按时间递增（最快）</a:t>
            </a:r>
          </a:p>
          <a:p>
            <a:pPr lvl="1"/>
            <a:r>
              <a:rPr lang="zh-CN" altLang="en-US" dirty="0"/>
              <a:t>修改历史数据</a:t>
            </a:r>
          </a:p>
          <a:p>
            <a:endParaRPr lang="en-US" altLang="zh-CN" dirty="0"/>
          </a:p>
        </p:txBody>
      </p:sp>
      <p:sp>
        <p:nvSpPr>
          <p:cNvPr id="7" name="灯片编号占位符 6">
            <a:extLst>
              <a:ext uri="{FF2B5EF4-FFF2-40B4-BE49-F238E27FC236}">
                <a16:creationId xmlns:a16="http://schemas.microsoft.com/office/drawing/2014/main" id="{38ED020B-7B7D-43F7-9A4B-5602E139B0EA}"/>
              </a:ext>
            </a:extLst>
          </p:cNvPr>
          <p:cNvSpPr>
            <a:spLocks noGrp="1"/>
          </p:cNvSpPr>
          <p:nvPr>
            <p:ph type="sldNum" sz="quarter" idx="12"/>
          </p:nvPr>
        </p:nvSpPr>
        <p:spPr>
          <a:xfrm>
            <a:off x="11713580" y="6465050"/>
            <a:ext cx="478419" cy="365125"/>
          </a:xfrm>
        </p:spPr>
        <p:txBody>
          <a:bodyPr/>
          <a:lstStyle/>
          <a:p>
            <a:fld id="{B8B7891E-84B6-4C0F-82BB-6C5B97788572}" type="slidenum">
              <a:rPr lang="zh-CN" altLang="en-US" smtClean="0"/>
              <a:t>20</a:t>
            </a:fld>
            <a:endParaRPr lang="zh-CN" altLang="en-US"/>
          </a:p>
        </p:txBody>
      </p:sp>
      <p:graphicFrame>
        <p:nvGraphicFramePr>
          <p:cNvPr id="8" name="表格 6">
            <a:extLst>
              <a:ext uri="{FF2B5EF4-FFF2-40B4-BE49-F238E27FC236}">
                <a16:creationId xmlns:a16="http://schemas.microsoft.com/office/drawing/2014/main" id="{FC34DEF7-F5D2-4467-9D06-B1D88D50D027}"/>
              </a:ext>
            </a:extLst>
          </p:cNvPr>
          <p:cNvGraphicFramePr>
            <a:graphicFrameLocks noGrp="1"/>
          </p:cNvGraphicFramePr>
          <p:nvPr>
            <p:extLst>
              <p:ext uri="{D42A27DB-BD31-4B8C-83A1-F6EECF244321}">
                <p14:modId xmlns:p14="http://schemas.microsoft.com/office/powerpoint/2010/main" val="1390144068"/>
              </p:ext>
            </p:extLst>
          </p:nvPr>
        </p:nvGraphicFramePr>
        <p:xfrm>
          <a:off x="8020898" y="2402637"/>
          <a:ext cx="2987103" cy="1889760"/>
        </p:xfrm>
        <a:graphic>
          <a:graphicData uri="http://schemas.openxmlformats.org/drawingml/2006/table">
            <a:tbl>
              <a:tblPr firstRow="1" bandRow="1">
                <a:tableStyleId>{5C22544A-7EE6-4342-B048-85BDC9FD1C3A}</a:tableStyleId>
              </a:tblPr>
              <a:tblGrid>
                <a:gridCol w="605035">
                  <a:extLst>
                    <a:ext uri="{9D8B030D-6E8A-4147-A177-3AD203B41FA5}">
                      <a16:colId xmlns:a16="http://schemas.microsoft.com/office/drawing/2014/main" val="730937576"/>
                    </a:ext>
                  </a:extLst>
                </a:gridCol>
                <a:gridCol w="583323">
                  <a:extLst>
                    <a:ext uri="{9D8B030D-6E8A-4147-A177-3AD203B41FA5}">
                      <a16:colId xmlns:a16="http://schemas.microsoft.com/office/drawing/2014/main" val="374944803"/>
                    </a:ext>
                  </a:extLst>
                </a:gridCol>
                <a:gridCol w="603903">
                  <a:extLst>
                    <a:ext uri="{9D8B030D-6E8A-4147-A177-3AD203B41FA5}">
                      <a16:colId xmlns:a16="http://schemas.microsoft.com/office/drawing/2014/main" val="2546503476"/>
                    </a:ext>
                  </a:extLst>
                </a:gridCol>
                <a:gridCol w="597421">
                  <a:extLst>
                    <a:ext uri="{9D8B030D-6E8A-4147-A177-3AD203B41FA5}">
                      <a16:colId xmlns:a16="http://schemas.microsoft.com/office/drawing/2014/main" val="3094103360"/>
                    </a:ext>
                  </a:extLst>
                </a:gridCol>
                <a:gridCol w="597421">
                  <a:extLst>
                    <a:ext uri="{9D8B030D-6E8A-4147-A177-3AD203B41FA5}">
                      <a16:colId xmlns:a16="http://schemas.microsoft.com/office/drawing/2014/main" val="1547102877"/>
                    </a:ext>
                  </a:extLst>
                </a:gridCol>
              </a:tblGrid>
              <a:tr h="453214">
                <a:tc>
                  <a:txBody>
                    <a:bodyPr/>
                    <a:lstStyle/>
                    <a:p>
                      <a:r>
                        <a:rPr lang="en-US" altLang="zh-CN" sz="1400" dirty="0"/>
                        <a:t>Road Id</a:t>
                      </a:r>
                      <a:endParaRPr lang="zh-CN" altLang="en-US" sz="1400" dirty="0"/>
                    </a:p>
                  </a:txBody>
                  <a:tcPr/>
                </a:tc>
                <a:tc>
                  <a:txBody>
                    <a:bodyPr/>
                    <a:lstStyle/>
                    <a:p>
                      <a:r>
                        <a:rPr lang="zh-CN" altLang="en-US" sz="1400" dirty="0"/>
                        <a:t>拥堵程度</a:t>
                      </a:r>
                    </a:p>
                  </a:txBody>
                  <a:tcPr/>
                </a:tc>
                <a:tc>
                  <a:txBody>
                    <a:bodyPr/>
                    <a:lstStyle/>
                    <a:p>
                      <a:r>
                        <a:rPr lang="zh-CN" altLang="en-US" sz="1400"/>
                        <a:t>通过时间</a:t>
                      </a:r>
                    </a:p>
                  </a:txBody>
                  <a:tcPr/>
                </a:tc>
                <a:tc>
                  <a:txBody>
                    <a:bodyPr/>
                    <a:lstStyle/>
                    <a:p>
                      <a:r>
                        <a:rPr lang="zh-CN" altLang="en-US" sz="1400" dirty="0"/>
                        <a:t>车辆数</a:t>
                      </a:r>
                    </a:p>
                  </a:txBody>
                  <a:tcPr/>
                </a:tc>
                <a:tc>
                  <a:txBody>
                    <a:bodyPr/>
                    <a:lstStyle/>
                    <a:p>
                      <a:r>
                        <a:rPr lang="zh-CN" altLang="en-US" sz="1400" dirty="0"/>
                        <a:t>开始时间</a:t>
                      </a:r>
                    </a:p>
                  </a:txBody>
                  <a:tcPr/>
                </a:tc>
                <a:extLst>
                  <a:ext uri="{0D108BD9-81ED-4DB2-BD59-A6C34878D82A}">
                    <a16:rowId xmlns:a16="http://schemas.microsoft.com/office/drawing/2014/main" val="278441525"/>
                  </a:ext>
                </a:extLst>
              </a:tr>
              <a:tr h="239937">
                <a:tc>
                  <a:txBody>
                    <a:bodyPr/>
                    <a:lstStyle/>
                    <a:p>
                      <a:r>
                        <a:rPr lang="en-US" altLang="zh-CN" sz="1200" dirty="0"/>
                        <a:t>1</a:t>
                      </a:r>
                      <a:endParaRPr lang="zh-CN" altLang="en-US" sz="1200" dirty="0"/>
                    </a:p>
                  </a:txBody>
                  <a:tcPr/>
                </a:tc>
                <a:tc>
                  <a:txBody>
                    <a:bodyPr/>
                    <a:lstStyle/>
                    <a:p>
                      <a:r>
                        <a:rPr lang="en-US" altLang="zh-CN" sz="1200" dirty="0"/>
                        <a:t>Jam</a:t>
                      </a:r>
                      <a:endParaRPr lang="zh-CN" altLang="en-US" sz="1200" dirty="0"/>
                    </a:p>
                  </a:txBody>
                  <a:tcPr/>
                </a:tc>
                <a:tc>
                  <a:txBody>
                    <a:bodyPr/>
                    <a:lstStyle/>
                    <a:p>
                      <a:r>
                        <a:rPr lang="en-US" altLang="zh-CN" sz="1200" dirty="0"/>
                        <a:t>120</a:t>
                      </a:r>
                      <a:endParaRPr lang="zh-CN" altLang="en-US" sz="1200" dirty="0"/>
                    </a:p>
                  </a:txBody>
                  <a:tcPr/>
                </a:tc>
                <a:tc>
                  <a:txBody>
                    <a:bodyPr/>
                    <a:lstStyle/>
                    <a:p>
                      <a:r>
                        <a:rPr lang="en-US" altLang="zh-CN" sz="1200" dirty="0"/>
                        <a:t>38</a:t>
                      </a:r>
                      <a:endParaRPr lang="zh-CN" altLang="en-US" sz="1200" dirty="0"/>
                    </a:p>
                  </a:txBody>
                  <a:tcPr/>
                </a:tc>
                <a:tc>
                  <a:txBody>
                    <a:bodyPr/>
                    <a:lstStyle/>
                    <a:p>
                      <a:r>
                        <a:rPr lang="en-US" altLang="zh-CN" sz="1200" dirty="0"/>
                        <a:t>8:00</a:t>
                      </a:r>
                      <a:endParaRPr lang="zh-CN" altLang="en-US" sz="1200" dirty="0"/>
                    </a:p>
                  </a:txBody>
                  <a:tcPr/>
                </a:tc>
                <a:extLst>
                  <a:ext uri="{0D108BD9-81ED-4DB2-BD59-A6C34878D82A}">
                    <a16:rowId xmlns:a16="http://schemas.microsoft.com/office/drawing/2014/main" val="1678423411"/>
                  </a:ext>
                </a:extLst>
              </a:tr>
              <a:tr h="239937">
                <a:tc>
                  <a:txBody>
                    <a:bodyPr/>
                    <a:lstStyle/>
                    <a:p>
                      <a:r>
                        <a:rPr lang="en-US" altLang="zh-CN" sz="1200" dirty="0"/>
                        <a:t>2</a:t>
                      </a:r>
                      <a:endParaRPr lang="zh-CN" altLang="en-US" sz="1200" dirty="0"/>
                    </a:p>
                  </a:txBody>
                  <a:tcPr/>
                </a:tc>
                <a:tc>
                  <a:txBody>
                    <a:bodyPr/>
                    <a:lstStyle/>
                    <a:p>
                      <a:r>
                        <a:rPr lang="en-US" altLang="zh-CN" sz="1200" dirty="0"/>
                        <a:t>Slow</a:t>
                      </a:r>
                      <a:endParaRPr lang="zh-CN" altLang="en-US" sz="1200" dirty="0"/>
                    </a:p>
                  </a:txBody>
                  <a:tcPr/>
                </a:tc>
                <a:tc>
                  <a:txBody>
                    <a:bodyPr/>
                    <a:lstStyle/>
                    <a:p>
                      <a:r>
                        <a:rPr lang="en-US" altLang="zh-CN" sz="1200" dirty="0"/>
                        <a:t>66</a:t>
                      </a:r>
                      <a:endParaRPr lang="zh-CN" altLang="en-US" sz="1200" dirty="0"/>
                    </a:p>
                  </a:txBody>
                  <a:tcPr/>
                </a:tc>
                <a:tc>
                  <a:txBody>
                    <a:bodyPr/>
                    <a:lstStyle/>
                    <a:p>
                      <a:r>
                        <a:rPr lang="en-US" altLang="zh-CN" sz="1200" dirty="0"/>
                        <a:t>8</a:t>
                      </a:r>
                      <a:endParaRPr lang="zh-CN" altLang="en-US" sz="1200" dirty="0"/>
                    </a:p>
                  </a:txBody>
                  <a:tcPr/>
                </a:tc>
                <a:tc>
                  <a:txBody>
                    <a:bodyPr/>
                    <a:lstStyle/>
                    <a:p>
                      <a:r>
                        <a:rPr lang="en-US" altLang="zh-CN" sz="1200" dirty="0"/>
                        <a:t>8:00</a:t>
                      </a:r>
                      <a:endParaRPr lang="zh-CN" altLang="en-US" sz="1200" dirty="0"/>
                    </a:p>
                  </a:txBody>
                  <a:tcPr/>
                </a:tc>
                <a:extLst>
                  <a:ext uri="{0D108BD9-81ED-4DB2-BD59-A6C34878D82A}">
                    <a16:rowId xmlns:a16="http://schemas.microsoft.com/office/drawing/2014/main" val="2629838867"/>
                  </a:ext>
                </a:extLst>
              </a:tr>
              <a:tr h="239937">
                <a:tc>
                  <a:txBody>
                    <a:bodyPr/>
                    <a:lstStyle/>
                    <a:p>
                      <a:r>
                        <a:rPr lang="en-US" altLang="zh-CN" sz="1200" dirty="0"/>
                        <a:t>…</a:t>
                      </a:r>
                      <a:endParaRPr lang="zh-CN" altLang="en-US" sz="1200" dirty="0"/>
                    </a:p>
                  </a:txBody>
                  <a:tcPr/>
                </a:tc>
                <a:tc>
                  <a:txBody>
                    <a:bodyPr/>
                    <a:lstStyle/>
                    <a:p>
                      <a:endParaRPr lang="zh-CN" altLang="en-US" sz="1200" dirty="0"/>
                    </a:p>
                  </a:txBody>
                  <a:tcPr/>
                </a:tc>
                <a:tc>
                  <a:txBody>
                    <a:bodyPr/>
                    <a:lstStyle/>
                    <a:p>
                      <a:endParaRPr lang="zh-CN" altLang="en-US" sz="1200" dirty="0"/>
                    </a:p>
                  </a:txBody>
                  <a:tcPr/>
                </a:tc>
                <a:tc>
                  <a:txBody>
                    <a:bodyPr/>
                    <a:lstStyle/>
                    <a:p>
                      <a:endParaRPr lang="zh-CN" altLang="en-US" sz="1200" dirty="0"/>
                    </a:p>
                  </a:txBody>
                  <a:tcPr/>
                </a:tc>
                <a:tc>
                  <a:txBody>
                    <a:bodyPr/>
                    <a:lstStyle/>
                    <a:p>
                      <a:endParaRPr lang="zh-CN" altLang="en-US" sz="1200" dirty="0"/>
                    </a:p>
                  </a:txBody>
                  <a:tcPr/>
                </a:tc>
                <a:extLst>
                  <a:ext uri="{0D108BD9-81ED-4DB2-BD59-A6C34878D82A}">
                    <a16:rowId xmlns:a16="http://schemas.microsoft.com/office/drawing/2014/main" val="3374778752"/>
                  </a:ext>
                </a:extLst>
              </a:tr>
              <a:tr h="239937">
                <a:tc>
                  <a:txBody>
                    <a:bodyPr/>
                    <a:lstStyle/>
                    <a:p>
                      <a:r>
                        <a:rPr lang="en-US" altLang="zh-CN" sz="1200" dirty="0"/>
                        <a:t>1</a:t>
                      </a:r>
                      <a:endParaRPr lang="zh-CN" altLang="en-US" sz="1200" dirty="0"/>
                    </a:p>
                  </a:txBody>
                  <a:tcPr/>
                </a:tc>
                <a:tc>
                  <a:txBody>
                    <a:bodyPr/>
                    <a:lstStyle/>
                    <a:p>
                      <a:r>
                        <a:rPr lang="en-US" altLang="zh-CN" sz="1200" dirty="0"/>
                        <a:t>Slow</a:t>
                      </a:r>
                      <a:endParaRPr lang="zh-CN" altLang="en-US" sz="1200" dirty="0"/>
                    </a:p>
                  </a:txBody>
                  <a:tcPr/>
                </a:tc>
                <a:tc>
                  <a:txBody>
                    <a:bodyPr/>
                    <a:lstStyle/>
                    <a:p>
                      <a:r>
                        <a:rPr lang="en-US" altLang="zh-CN" sz="1200" dirty="0"/>
                        <a:t>81</a:t>
                      </a:r>
                      <a:endParaRPr lang="zh-CN" altLang="en-US" sz="1200" dirty="0"/>
                    </a:p>
                  </a:txBody>
                  <a:tcPr/>
                </a:tc>
                <a:tc>
                  <a:txBody>
                    <a:bodyPr/>
                    <a:lstStyle/>
                    <a:p>
                      <a:r>
                        <a:rPr lang="en-US" altLang="zh-CN" sz="1200" dirty="0"/>
                        <a:t>29</a:t>
                      </a:r>
                      <a:endParaRPr lang="zh-CN" altLang="en-US" sz="1200" dirty="0"/>
                    </a:p>
                  </a:txBody>
                  <a:tcPr/>
                </a:tc>
                <a:tc>
                  <a:txBody>
                    <a:bodyPr/>
                    <a:lstStyle/>
                    <a:p>
                      <a:r>
                        <a:rPr lang="en-US" altLang="zh-CN" sz="1200" dirty="0"/>
                        <a:t>8:05</a:t>
                      </a:r>
                      <a:endParaRPr lang="zh-CN" altLang="en-US" sz="1200" dirty="0"/>
                    </a:p>
                  </a:txBody>
                  <a:tcPr/>
                </a:tc>
                <a:extLst>
                  <a:ext uri="{0D108BD9-81ED-4DB2-BD59-A6C34878D82A}">
                    <a16:rowId xmlns:a16="http://schemas.microsoft.com/office/drawing/2014/main" val="1089407652"/>
                  </a:ext>
                </a:extLst>
              </a:tr>
              <a:tr h="239937">
                <a:tc>
                  <a:txBody>
                    <a:bodyPr/>
                    <a:lstStyle/>
                    <a:p>
                      <a:r>
                        <a:rPr lang="en-US" altLang="zh-CN" sz="1200" dirty="0"/>
                        <a:t>…</a:t>
                      </a:r>
                      <a:endParaRPr lang="zh-CN" altLang="en-US" sz="1200" dirty="0"/>
                    </a:p>
                  </a:txBody>
                  <a:tcPr/>
                </a:tc>
                <a:tc>
                  <a:txBody>
                    <a:bodyPr/>
                    <a:lstStyle/>
                    <a:p>
                      <a:endParaRPr lang="zh-CN" altLang="en-US" sz="1200" dirty="0"/>
                    </a:p>
                  </a:txBody>
                  <a:tcPr/>
                </a:tc>
                <a:tc>
                  <a:txBody>
                    <a:bodyPr/>
                    <a:lstStyle/>
                    <a:p>
                      <a:endParaRPr lang="zh-CN" altLang="en-US" sz="1200" dirty="0"/>
                    </a:p>
                  </a:txBody>
                  <a:tcPr/>
                </a:tc>
                <a:tc>
                  <a:txBody>
                    <a:bodyPr/>
                    <a:lstStyle/>
                    <a:p>
                      <a:endParaRPr lang="zh-CN" altLang="en-US" sz="1200" dirty="0"/>
                    </a:p>
                  </a:txBody>
                  <a:tcPr/>
                </a:tc>
                <a:tc>
                  <a:txBody>
                    <a:bodyPr/>
                    <a:lstStyle/>
                    <a:p>
                      <a:endParaRPr lang="zh-CN" altLang="en-US" sz="1200" dirty="0"/>
                    </a:p>
                  </a:txBody>
                  <a:tcPr/>
                </a:tc>
                <a:extLst>
                  <a:ext uri="{0D108BD9-81ED-4DB2-BD59-A6C34878D82A}">
                    <a16:rowId xmlns:a16="http://schemas.microsoft.com/office/drawing/2014/main" val="73530519"/>
                  </a:ext>
                </a:extLst>
              </a:tr>
            </a:tbl>
          </a:graphicData>
        </a:graphic>
      </p:graphicFrame>
      <p:graphicFrame>
        <p:nvGraphicFramePr>
          <p:cNvPr id="9" name="表格 10">
            <a:extLst>
              <a:ext uri="{FF2B5EF4-FFF2-40B4-BE49-F238E27FC236}">
                <a16:creationId xmlns:a16="http://schemas.microsoft.com/office/drawing/2014/main" id="{0C554F88-5DF9-4EAF-B098-73FB8D55C092}"/>
              </a:ext>
            </a:extLst>
          </p:cNvPr>
          <p:cNvGraphicFramePr>
            <a:graphicFrameLocks noGrp="1"/>
          </p:cNvGraphicFramePr>
          <p:nvPr>
            <p:extLst>
              <p:ext uri="{D42A27DB-BD31-4B8C-83A1-F6EECF244321}">
                <p14:modId xmlns:p14="http://schemas.microsoft.com/office/powerpoint/2010/main" val="1550517926"/>
              </p:ext>
            </p:extLst>
          </p:nvPr>
        </p:nvGraphicFramePr>
        <p:xfrm>
          <a:off x="7470326" y="438497"/>
          <a:ext cx="4088246" cy="949960"/>
        </p:xfrm>
        <a:graphic>
          <a:graphicData uri="http://schemas.openxmlformats.org/drawingml/2006/table">
            <a:tbl>
              <a:tblPr firstRow="1" bandRow="1">
                <a:tableStyleId>{5C22544A-7EE6-4342-B048-85BDC9FD1C3A}</a:tableStyleId>
              </a:tblPr>
              <a:tblGrid>
                <a:gridCol w="946689">
                  <a:extLst>
                    <a:ext uri="{9D8B030D-6E8A-4147-A177-3AD203B41FA5}">
                      <a16:colId xmlns:a16="http://schemas.microsoft.com/office/drawing/2014/main" val="367734901"/>
                    </a:ext>
                  </a:extLst>
                </a:gridCol>
                <a:gridCol w="669331">
                  <a:extLst>
                    <a:ext uri="{9D8B030D-6E8A-4147-A177-3AD203B41FA5}">
                      <a16:colId xmlns:a16="http://schemas.microsoft.com/office/drawing/2014/main" val="4288094241"/>
                    </a:ext>
                  </a:extLst>
                </a:gridCol>
                <a:gridCol w="603092">
                  <a:extLst>
                    <a:ext uri="{9D8B030D-6E8A-4147-A177-3AD203B41FA5}">
                      <a16:colId xmlns:a16="http://schemas.microsoft.com/office/drawing/2014/main" val="2700903783"/>
                    </a:ext>
                  </a:extLst>
                </a:gridCol>
                <a:gridCol w="943160">
                  <a:extLst>
                    <a:ext uri="{9D8B030D-6E8A-4147-A177-3AD203B41FA5}">
                      <a16:colId xmlns:a16="http://schemas.microsoft.com/office/drawing/2014/main" val="1105757577"/>
                    </a:ext>
                  </a:extLst>
                </a:gridCol>
                <a:gridCol w="925974">
                  <a:extLst>
                    <a:ext uri="{9D8B030D-6E8A-4147-A177-3AD203B41FA5}">
                      <a16:colId xmlns:a16="http://schemas.microsoft.com/office/drawing/2014/main" val="3043800077"/>
                    </a:ext>
                  </a:extLst>
                </a:gridCol>
              </a:tblGrid>
              <a:tr h="370840">
                <a:tc>
                  <a:txBody>
                    <a:bodyPr/>
                    <a:lstStyle/>
                    <a:p>
                      <a:r>
                        <a:rPr lang="en-US" altLang="zh-CN" sz="1600" dirty="0"/>
                        <a:t>Road Id</a:t>
                      </a:r>
                      <a:endParaRPr lang="zh-CN" altLang="en-US" sz="1600" dirty="0"/>
                    </a:p>
                  </a:txBody>
                  <a:tcPr/>
                </a:tc>
                <a:tc>
                  <a:txBody>
                    <a:bodyPr/>
                    <a:lstStyle/>
                    <a:p>
                      <a:r>
                        <a:rPr lang="zh-CN" altLang="en-US" sz="1600" dirty="0"/>
                        <a:t>长度</a:t>
                      </a:r>
                    </a:p>
                  </a:txBody>
                  <a:tcPr/>
                </a:tc>
                <a:tc>
                  <a:txBody>
                    <a:bodyPr/>
                    <a:lstStyle/>
                    <a:p>
                      <a:r>
                        <a:rPr lang="zh-CN" altLang="en-US" sz="1600" dirty="0"/>
                        <a:t>等级</a:t>
                      </a:r>
                    </a:p>
                  </a:txBody>
                  <a:tcPr/>
                </a:tc>
                <a:tc>
                  <a:txBody>
                    <a:bodyPr/>
                    <a:lstStyle/>
                    <a:p>
                      <a:r>
                        <a:rPr lang="zh-CN" altLang="en-US" sz="1600" dirty="0"/>
                        <a:t>起点</a:t>
                      </a:r>
                      <a:r>
                        <a:rPr lang="en-US" altLang="zh-CN" sz="1600" dirty="0"/>
                        <a:t>cross id</a:t>
                      </a:r>
                      <a:endParaRPr lang="zh-CN" altLang="en-US" sz="1600" dirty="0"/>
                    </a:p>
                  </a:txBody>
                  <a:tcPr/>
                </a:tc>
                <a:tc>
                  <a:txBody>
                    <a:bodyPr/>
                    <a:lstStyle/>
                    <a:p>
                      <a:r>
                        <a:rPr lang="zh-CN" altLang="en-US" sz="1600" dirty="0"/>
                        <a:t>终点</a:t>
                      </a:r>
                      <a:r>
                        <a:rPr lang="en-US" altLang="zh-CN" sz="1600" dirty="0"/>
                        <a:t>cross id</a:t>
                      </a:r>
                      <a:endParaRPr lang="zh-CN" altLang="en-US" sz="1600" dirty="0"/>
                    </a:p>
                  </a:txBody>
                  <a:tcPr/>
                </a:tc>
                <a:extLst>
                  <a:ext uri="{0D108BD9-81ED-4DB2-BD59-A6C34878D82A}">
                    <a16:rowId xmlns:a16="http://schemas.microsoft.com/office/drawing/2014/main" val="3880507662"/>
                  </a:ext>
                </a:extLst>
              </a:tr>
              <a:tr h="370840">
                <a:tc>
                  <a:txBody>
                    <a:bodyPr/>
                    <a:lstStyle/>
                    <a:p>
                      <a:endParaRPr lang="zh-CN" altLang="en-US" sz="1600" dirty="0"/>
                    </a:p>
                  </a:txBody>
                  <a:tcPr/>
                </a:tc>
                <a:tc>
                  <a:txBody>
                    <a:bodyPr/>
                    <a:lstStyle/>
                    <a:p>
                      <a:endParaRPr lang="zh-CN" altLang="en-US" sz="1600" dirty="0"/>
                    </a:p>
                  </a:txBody>
                  <a:tcPr/>
                </a:tc>
                <a:tc>
                  <a:txBody>
                    <a:bodyPr/>
                    <a:lstStyle/>
                    <a:p>
                      <a:endParaRPr lang="zh-CN" altLang="en-US" sz="1600" dirty="0"/>
                    </a:p>
                  </a:txBody>
                  <a:tcPr/>
                </a:tc>
                <a:tc>
                  <a:txBody>
                    <a:bodyPr/>
                    <a:lstStyle/>
                    <a:p>
                      <a:endParaRPr lang="zh-CN" altLang="en-US" sz="1600" dirty="0"/>
                    </a:p>
                  </a:txBody>
                  <a:tcPr/>
                </a:tc>
                <a:tc>
                  <a:txBody>
                    <a:bodyPr/>
                    <a:lstStyle/>
                    <a:p>
                      <a:endParaRPr lang="zh-CN" altLang="en-US" sz="1600" dirty="0"/>
                    </a:p>
                  </a:txBody>
                  <a:tcPr/>
                </a:tc>
                <a:extLst>
                  <a:ext uri="{0D108BD9-81ED-4DB2-BD59-A6C34878D82A}">
                    <a16:rowId xmlns:a16="http://schemas.microsoft.com/office/drawing/2014/main" val="1295896876"/>
                  </a:ext>
                </a:extLst>
              </a:tr>
            </a:tbl>
          </a:graphicData>
        </a:graphic>
      </p:graphicFrame>
      <p:graphicFrame>
        <p:nvGraphicFramePr>
          <p:cNvPr id="4" name="表格 10">
            <a:extLst>
              <a:ext uri="{FF2B5EF4-FFF2-40B4-BE49-F238E27FC236}">
                <a16:creationId xmlns:a16="http://schemas.microsoft.com/office/drawing/2014/main" id="{A340B752-738A-4733-AA97-B4845EB51E77}"/>
              </a:ext>
            </a:extLst>
          </p:cNvPr>
          <p:cNvGraphicFramePr>
            <a:graphicFrameLocks noGrp="1"/>
          </p:cNvGraphicFramePr>
          <p:nvPr>
            <p:extLst>
              <p:ext uri="{D42A27DB-BD31-4B8C-83A1-F6EECF244321}">
                <p14:modId xmlns:p14="http://schemas.microsoft.com/office/powerpoint/2010/main" val="2944735478"/>
              </p:ext>
            </p:extLst>
          </p:nvPr>
        </p:nvGraphicFramePr>
        <p:xfrm>
          <a:off x="8942214" y="1493031"/>
          <a:ext cx="1144472" cy="741680"/>
        </p:xfrm>
        <a:graphic>
          <a:graphicData uri="http://schemas.openxmlformats.org/drawingml/2006/table">
            <a:tbl>
              <a:tblPr firstRow="1" bandRow="1">
                <a:tableStyleId>{5C22544A-7EE6-4342-B048-85BDC9FD1C3A}</a:tableStyleId>
              </a:tblPr>
              <a:tblGrid>
                <a:gridCol w="1144472">
                  <a:extLst>
                    <a:ext uri="{9D8B030D-6E8A-4147-A177-3AD203B41FA5}">
                      <a16:colId xmlns:a16="http://schemas.microsoft.com/office/drawing/2014/main" val="367734901"/>
                    </a:ext>
                  </a:extLst>
                </a:gridCol>
              </a:tblGrid>
              <a:tr h="370840">
                <a:tc>
                  <a:txBody>
                    <a:bodyPr/>
                    <a:lstStyle/>
                    <a:p>
                      <a:r>
                        <a:rPr lang="en-US" altLang="zh-CN" dirty="0"/>
                        <a:t>Cross ID</a:t>
                      </a:r>
                      <a:endParaRPr lang="zh-CN" altLang="en-US" dirty="0"/>
                    </a:p>
                  </a:txBody>
                  <a:tcPr/>
                </a:tc>
                <a:extLst>
                  <a:ext uri="{0D108BD9-81ED-4DB2-BD59-A6C34878D82A}">
                    <a16:rowId xmlns:a16="http://schemas.microsoft.com/office/drawing/2014/main" val="3880507662"/>
                  </a:ext>
                </a:extLst>
              </a:tr>
              <a:tr h="370840">
                <a:tc>
                  <a:txBody>
                    <a:bodyPr/>
                    <a:lstStyle/>
                    <a:p>
                      <a:endParaRPr lang="zh-CN" altLang="en-US" dirty="0"/>
                    </a:p>
                  </a:txBody>
                  <a:tcPr/>
                </a:tc>
                <a:extLst>
                  <a:ext uri="{0D108BD9-81ED-4DB2-BD59-A6C34878D82A}">
                    <a16:rowId xmlns:a16="http://schemas.microsoft.com/office/drawing/2014/main" val="1295896876"/>
                  </a:ext>
                </a:extLst>
              </a:tr>
            </a:tbl>
          </a:graphicData>
        </a:graphic>
      </p:graphicFrame>
    </p:spTree>
    <p:extLst>
      <p:ext uri="{BB962C8B-B14F-4D97-AF65-F5344CB8AC3E}">
        <p14:creationId xmlns:p14="http://schemas.microsoft.com/office/powerpoint/2010/main" val="4124952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392D56-9D7A-450B-AA09-E67CF62FFB94}"/>
              </a:ext>
            </a:extLst>
          </p:cNvPr>
          <p:cNvSpPr>
            <a:spLocks noGrp="1"/>
          </p:cNvSpPr>
          <p:nvPr>
            <p:ph type="title"/>
          </p:nvPr>
        </p:nvSpPr>
        <p:spPr/>
        <p:txBody>
          <a:bodyPr/>
          <a:lstStyle/>
          <a:p>
            <a:r>
              <a:rPr lang="zh-CN" altLang="en-US" dirty="0"/>
              <a:t>时态关系模型</a:t>
            </a:r>
            <a:endParaRPr lang="en-US" altLang="zh-CN" dirty="0"/>
          </a:p>
        </p:txBody>
      </p:sp>
      <p:sp>
        <p:nvSpPr>
          <p:cNvPr id="3" name="内容占位符 2">
            <a:extLst>
              <a:ext uri="{FF2B5EF4-FFF2-40B4-BE49-F238E27FC236}">
                <a16:creationId xmlns:a16="http://schemas.microsoft.com/office/drawing/2014/main" id="{16EEC940-BBD4-443A-8E55-6C93EA07DD4B}"/>
              </a:ext>
            </a:extLst>
          </p:cNvPr>
          <p:cNvSpPr>
            <a:spLocks noGrp="1"/>
          </p:cNvSpPr>
          <p:nvPr>
            <p:ph idx="1"/>
          </p:nvPr>
        </p:nvSpPr>
        <p:spPr>
          <a:xfrm>
            <a:off x="262013" y="1213657"/>
            <a:ext cx="6543901" cy="4839901"/>
          </a:xfrm>
        </p:spPr>
        <p:txBody>
          <a:bodyPr>
            <a:normAutofit lnSpcReduction="10000"/>
          </a:bodyPr>
          <a:lstStyle/>
          <a:p>
            <a:r>
              <a:rPr lang="zh-CN" altLang="en-US" dirty="0"/>
              <a:t>构造</a:t>
            </a:r>
            <a:endParaRPr lang="en-US" altLang="zh-CN" dirty="0"/>
          </a:p>
          <a:p>
            <a:pPr lvl="1"/>
            <a:r>
              <a:rPr lang="zh-CN" altLang="en-US" dirty="0"/>
              <a:t>创建“开始时间</a:t>
            </a:r>
            <a:r>
              <a:rPr lang="en-US" altLang="zh-CN" dirty="0"/>
              <a:t>-road id</a:t>
            </a:r>
            <a:r>
              <a:rPr lang="zh-CN" altLang="en-US" dirty="0"/>
              <a:t>联合索引”</a:t>
            </a:r>
            <a:endParaRPr lang="en-US" altLang="zh-CN" dirty="0"/>
          </a:p>
          <a:p>
            <a:pPr lvl="1"/>
            <a:r>
              <a:rPr lang="zh-CN" altLang="en-US" dirty="0"/>
              <a:t>时态表既有开始时间也有结束时间</a:t>
            </a:r>
            <a:endParaRPr lang="en-US" altLang="zh-CN" dirty="0"/>
          </a:p>
          <a:p>
            <a:r>
              <a:rPr lang="zh-CN" altLang="en-US" dirty="0"/>
              <a:t>查询过程</a:t>
            </a:r>
            <a:endParaRPr lang="en-US" altLang="zh-CN" dirty="0"/>
          </a:p>
          <a:p>
            <a:pPr lvl="1"/>
            <a:r>
              <a:rPr lang="zh-CN" altLang="en-US" dirty="0"/>
              <a:t>历史快照查询</a:t>
            </a:r>
          </a:p>
          <a:p>
            <a:pPr lvl="2"/>
            <a:r>
              <a:rPr lang="zh-CN" altLang="en-US" dirty="0"/>
              <a:t>全市所有道路在</a:t>
            </a:r>
            <a:r>
              <a:rPr lang="en-US" altLang="zh-CN" dirty="0"/>
              <a:t>X</a:t>
            </a:r>
            <a:r>
              <a:rPr lang="zh-CN" altLang="en-US" dirty="0"/>
              <a:t>点</a:t>
            </a:r>
            <a:r>
              <a:rPr lang="en-US" altLang="zh-CN" dirty="0"/>
              <a:t>X</a:t>
            </a:r>
            <a:r>
              <a:rPr lang="zh-CN" altLang="en-US" dirty="0"/>
              <a:t>分的交通情况</a:t>
            </a:r>
          </a:p>
          <a:p>
            <a:pPr lvl="1"/>
            <a:r>
              <a:rPr lang="zh-CN" altLang="en-US" dirty="0"/>
              <a:t>历史时间段聚合查询</a:t>
            </a:r>
          </a:p>
          <a:p>
            <a:pPr lvl="2"/>
            <a:r>
              <a:rPr lang="zh-CN" altLang="en-US" dirty="0"/>
              <a:t>最近</a:t>
            </a:r>
            <a:r>
              <a:rPr lang="en-US" altLang="zh-CN" dirty="0"/>
              <a:t>X</a:t>
            </a:r>
            <a:r>
              <a:rPr lang="zh-CN" altLang="en-US" dirty="0"/>
              <a:t>天学院路最慢的通过时间</a:t>
            </a:r>
          </a:p>
          <a:p>
            <a:pPr lvl="1"/>
            <a:r>
              <a:rPr lang="zh-CN" altLang="en-US" dirty="0"/>
              <a:t>时间</a:t>
            </a:r>
            <a:r>
              <a:rPr lang="en-US" altLang="zh-CN" dirty="0"/>
              <a:t>-</a:t>
            </a:r>
            <a:r>
              <a:rPr lang="zh-CN" altLang="en-US" dirty="0"/>
              <a:t>值范围条件查询</a:t>
            </a:r>
          </a:p>
          <a:p>
            <a:pPr lvl="2"/>
            <a:r>
              <a:rPr lang="zh-CN" altLang="en-US" dirty="0"/>
              <a:t>所有在</a:t>
            </a:r>
            <a:r>
              <a:rPr lang="en-US" altLang="zh-CN" dirty="0"/>
              <a:t>X</a:t>
            </a:r>
            <a:r>
              <a:rPr lang="zh-CN" altLang="en-US" dirty="0"/>
              <a:t>点处于拥堵状态的道路</a:t>
            </a:r>
          </a:p>
          <a:p>
            <a:pPr lvl="1"/>
            <a:r>
              <a:rPr lang="zh-CN" altLang="en-US" dirty="0"/>
              <a:t>路径规划</a:t>
            </a:r>
          </a:p>
          <a:p>
            <a:pPr lvl="2"/>
            <a:r>
              <a:rPr lang="en-US" altLang="zh-CN" dirty="0"/>
              <a:t>X</a:t>
            </a:r>
            <a:r>
              <a:rPr lang="zh-CN" altLang="en-US" dirty="0"/>
              <a:t>点从北航出发，</a:t>
            </a:r>
            <a:r>
              <a:rPr lang="en-US" altLang="zh-CN" dirty="0"/>
              <a:t>1</a:t>
            </a:r>
            <a:r>
              <a:rPr lang="zh-CN" altLang="en-US" dirty="0"/>
              <a:t>小时内最快能到哪</a:t>
            </a:r>
          </a:p>
          <a:p>
            <a:pPr lvl="1"/>
            <a:r>
              <a:rPr lang="zh-CN" altLang="en-US" dirty="0"/>
              <a:t>按时间递增</a:t>
            </a:r>
            <a:endParaRPr lang="en-US" altLang="zh-CN" dirty="0"/>
          </a:p>
          <a:p>
            <a:pPr lvl="1"/>
            <a:r>
              <a:rPr lang="zh-CN" altLang="en-US" dirty="0"/>
              <a:t>修改历史数据</a:t>
            </a:r>
          </a:p>
        </p:txBody>
      </p:sp>
      <p:sp>
        <p:nvSpPr>
          <p:cNvPr id="7" name="灯片编号占位符 6">
            <a:extLst>
              <a:ext uri="{FF2B5EF4-FFF2-40B4-BE49-F238E27FC236}">
                <a16:creationId xmlns:a16="http://schemas.microsoft.com/office/drawing/2014/main" id="{38ED020B-7B7D-43F7-9A4B-5602E139B0EA}"/>
              </a:ext>
            </a:extLst>
          </p:cNvPr>
          <p:cNvSpPr>
            <a:spLocks noGrp="1"/>
          </p:cNvSpPr>
          <p:nvPr>
            <p:ph type="sldNum" sz="quarter" idx="12"/>
          </p:nvPr>
        </p:nvSpPr>
        <p:spPr>
          <a:xfrm>
            <a:off x="11713580" y="6465050"/>
            <a:ext cx="478419" cy="365125"/>
          </a:xfrm>
        </p:spPr>
        <p:txBody>
          <a:bodyPr/>
          <a:lstStyle/>
          <a:p>
            <a:fld id="{B8B7891E-84B6-4C0F-82BB-6C5B97788572}" type="slidenum">
              <a:rPr lang="zh-CN" altLang="en-US" smtClean="0"/>
              <a:t>21</a:t>
            </a:fld>
            <a:endParaRPr lang="zh-CN" altLang="en-US"/>
          </a:p>
        </p:txBody>
      </p:sp>
      <p:graphicFrame>
        <p:nvGraphicFramePr>
          <p:cNvPr id="8" name="表格 6">
            <a:extLst>
              <a:ext uri="{FF2B5EF4-FFF2-40B4-BE49-F238E27FC236}">
                <a16:creationId xmlns:a16="http://schemas.microsoft.com/office/drawing/2014/main" id="{FC34DEF7-F5D2-4467-9D06-B1D88D50D027}"/>
              </a:ext>
            </a:extLst>
          </p:cNvPr>
          <p:cNvGraphicFramePr>
            <a:graphicFrameLocks noGrp="1"/>
          </p:cNvGraphicFramePr>
          <p:nvPr>
            <p:extLst>
              <p:ext uri="{D42A27DB-BD31-4B8C-83A1-F6EECF244321}">
                <p14:modId xmlns:p14="http://schemas.microsoft.com/office/powerpoint/2010/main" val="2565965659"/>
              </p:ext>
            </p:extLst>
          </p:nvPr>
        </p:nvGraphicFramePr>
        <p:xfrm>
          <a:off x="7448660" y="1055575"/>
          <a:ext cx="3584524" cy="1889760"/>
        </p:xfrm>
        <a:graphic>
          <a:graphicData uri="http://schemas.openxmlformats.org/drawingml/2006/table">
            <a:tbl>
              <a:tblPr firstRow="1" bandRow="1">
                <a:tableStyleId>{5C22544A-7EE6-4342-B048-85BDC9FD1C3A}</a:tableStyleId>
              </a:tblPr>
              <a:tblGrid>
                <a:gridCol w="605035">
                  <a:extLst>
                    <a:ext uri="{9D8B030D-6E8A-4147-A177-3AD203B41FA5}">
                      <a16:colId xmlns:a16="http://schemas.microsoft.com/office/drawing/2014/main" val="730937576"/>
                    </a:ext>
                  </a:extLst>
                </a:gridCol>
                <a:gridCol w="583323">
                  <a:extLst>
                    <a:ext uri="{9D8B030D-6E8A-4147-A177-3AD203B41FA5}">
                      <a16:colId xmlns:a16="http://schemas.microsoft.com/office/drawing/2014/main" val="374944803"/>
                    </a:ext>
                  </a:extLst>
                </a:gridCol>
                <a:gridCol w="603903">
                  <a:extLst>
                    <a:ext uri="{9D8B030D-6E8A-4147-A177-3AD203B41FA5}">
                      <a16:colId xmlns:a16="http://schemas.microsoft.com/office/drawing/2014/main" val="2546503476"/>
                    </a:ext>
                  </a:extLst>
                </a:gridCol>
                <a:gridCol w="597421">
                  <a:extLst>
                    <a:ext uri="{9D8B030D-6E8A-4147-A177-3AD203B41FA5}">
                      <a16:colId xmlns:a16="http://schemas.microsoft.com/office/drawing/2014/main" val="3094103360"/>
                    </a:ext>
                  </a:extLst>
                </a:gridCol>
                <a:gridCol w="597421">
                  <a:extLst>
                    <a:ext uri="{9D8B030D-6E8A-4147-A177-3AD203B41FA5}">
                      <a16:colId xmlns:a16="http://schemas.microsoft.com/office/drawing/2014/main" val="1547102877"/>
                    </a:ext>
                  </a:extLst>
                </a:gridCol>
                <a:gridCol w="597421">
                  <a:extLst>
                    <a:ext uri="{9D8B030D-6E8A-4147-A177-3AD203B41FA5}">
                      <a16:colId xmlns:a16="http://schemas.microsoft.com/office/drawing/2014/main" val="1579347302"/>
                    </a:ext>
                  </a:extLst>
                </a:gridCol>
              </a:tblGrid>
              <a:tr h="453214">
                <a:tc>
                  <a:txBody>
                    <a:bodyPr/>
                    <a:lstStyle/>
                    <a:p>
                      <a:r>
                        <a:rPr lang="en-US" altLang="zh-CN" sz="1400" dirty="0"/>
                        <a:t>Road Id</a:t>
                      </a:r>
                      <a:endParaRPr lang="zh-CN" altLang="en-US" sz="1400" dirty="0"/>
                    </a:p>
                  </a:txBody>
                  <a:tcPr/>
                </a:tc>
                <a:tc>
                  <a:txBody>
                    <a:bodyPr/>
                    <a:lstStyle/>
                    <a:p>
                      <a:r>
                        <a:rPr lang="zh-CN" altLang="en-US" sz="1400" dirty="0"/>
                        <a:t>拥堵程度</a:t>
                      </a:r>
                    </a:p>
                  </a:txBody>
                  <a:tcPr/>
                </a:tc>
                <a:tc>
                  <a:txBody>
                    <a:bodyPr/>
                    <a:lstStyle/>
                    <a:p>
                      <a:r>
                        <a:rPr lang="zh-CN" altLang="en-US" sz="1400"/>
                        <a:t>通过时间</a:t>
                      </a:r>
                    </a:p>
                  </a:txBody>
                  <a:tcPr/>
                </a:tc>
                <a:tc>
                  <a:txBody>
                    <a:bodyPr/>
                    <a:lstStyle/>
                    <a:p>
                      <a:r>
                        <a:rPr lang="zh-CN" altLang="en-US" sz="1400" dirty="0"/>
                        <a:t>车辆数</a:t>
                      </a:r>
                    </a:p>
                  </a:txBody>
                  <a:tcPr/>
                </a:tc>
                <a:tc>
                  <a:txBody>
                    <a:bodyPr/>
                    <a:lstStyle/>
                    <a:p>
                      <a:r>
                        <a:rPr lang="zh-CN" altLang="en-US" sz="1400" dirty="0"/>
                        <a:t>开始时间</a:t>
                      </a:r>
                    </a:p>
                  </a:txBody>
                  <a:tcPr/>
                </a:tc>
                <a:tc>
                  <a:txBody>
                    <a:bodyPr/>
                    <a:lstStyle/>
                    <a:p>
                      <a:r>
                        <a:rPr lang="zh-CN" altLang="en-US" sz="1400" dirty="0"/>
                        <a:t>结束时间</a:t>
                      </a:r>
                    </a:p>
                  </a:txBody>
                  <a:tcPr>
                    <a:solidFill>
                      <a:schemeClr val="accent2"/>
                    </a:solidFill>
                  </a:tcPr>
                </a:tc>
                <a:extLst>
                  <a:ext uri="{0D108BD9-81ED-4DB2-BD59-A6C34878D82A}">
                    <a16:rowId xmlns:a16="http://schemas.microsoft.com/office/drawing/2014/main" val="278441525"/>
                  </a:ext>
                </a:extLst>
              </a:tr>
              <a:tr h="239937">
                <a:tc>
                  <a:txBody>
                    <a:bodyPr/>
                    <a:lstStyle/>
                    <a:p>
                      <a:r>
                        <a:rPr lang="en-US" altLang="zh-CN" sz="1200" dirty="0"/>
                        <a:t>1</a:t>
                      </a:r>
                      <a:endParaRPr lang="zh-CN" altLang="en-US" sz="1200" dirty="0"/>
                    </a:p>
                  </a:txBody>
                  <a:tcPr/>
                </a:tc>
                <a:tc>
                  <a:txBody>
                    <a:bodyPr/>
                    <a:lstStyle/>
                    <a:p>
                      <a:r>
                        <a:rPr lang="en-US" altLang="zh-CN" sz="1200" dirty="0"/>
                        <a:t>Jam</a:t>
                      </a:r>
                      <a:endParaRPr lang="zh-CN" altLang="en-US" sz="1200" dirty="0"/>
                    </a:p>
                  </a:txBody>
                  <a:tcPr/>
                </a:tc>
                <a:tc>
                  <a:txBody>
                    <a:bodyPr/>
                    <a:lstStyle/>
                    <a:p>
                      <a:r>
                        <a:rPr lang="en-US" altLang="zh-CN" sz="1200" dirty="0"/>
                        <a:t>120</a:t>
                      </a:r>
                      <a:endParaRPr lang="zh-CN" altLang="en-US" sz="1200" dirty="0"/>
                    </a:p>
                  </a:txBody>
                  <a:tcPr/>
                </a:tc>
                <a:tc>
                  <a:txBody>
                    <a:bodyPr/>
                    <a:lstStyle/>
                    <a:p>
                      <a:r>
                        <a:rPr lang="en-US" altLang="zh-CN" sz="1200" dirty="0"/>
                        <a:t>38</a:t>
                      </a:r>
                      <a:endParaRPr lang="zh-CN" altLang="en-US" sz="1200" dirty="0"/>
                    </a:p>
                  </a:txBody>
                  <a:tcPr/>
                </a:tc>
                <a:tc>
                  <a:txBody>
                    <a:bodyPr/>
                    <a:lstStyle/>
                    <a:p>
                      <a:r>
                        <a:rPr lang="en-US" altLang="zh-CN" sz="1200" dirty="0"/>
                        <a:t>8:00</a:t>
                      </a:r>
                      <a:endParaRPr lang="zh-CN" altLang="en-US" sz="1200" dirty="0"/>
                    </a:p>
                  </a:txBody>
                  <a:tcPr/>
                </a:tc>
                <a:tc>
                  <a:txBody>
                    <a:bodyPr/>
                    <a:lstStyle/>
                    <a:p>
                      <a:r>
                        <a:rPr lang="en-US" altLang="zh-CN" sz="1200" dirty="0"/>
                        <a:t>8:04</a:t>
                      </a:r>
                      <a:endParaRPr lang="zh-CN" altLang="en-US" sz="1200" dirty="0"/>
                    </a:p>
                  </a:txBody>
                  <a:tcPr/>
                </a:tc>
                <a:extLst>
                  <a:ext uri="{0D108BD9-81ED-4DB2-BD59-A6C34878D82A}">
                    <a16:rowId xmlns:a16="http://schemas.microsoft.com/office/drawing/2014/main" val="1678423411"/>
                  </a:ext>
                </a:extLst>
              </a:tr>
              <a:tr h="239937">
                <a:tc>
                  <a:txBody>
                    <a:bodyPr/>
                    <a:lstStyle/>
                    <a:p>
                      <a:r>
                        <a:rPr lang="en-US" altLang="zh-CN" sz="1200" dirty="0"/>
                        <a:t>2</a:t>
                      </a:r>
                      <a:endParaRPr lang="zh-CN" altLang="en-US" sz="1200" dirty="0"/>
                    </a:p>
                  </a:txBody>
                  <a:tcPr/>
                </a:tc>
                <a:tc>
                  <a:txBody>
                    <a:bodyPr/>
                    <a:lstStyle/>
                    <a:p>
                      <a:r>
                        <a:rPr lang="en-US" altLang="zh-CN" sz="1200" dirty="0"/>
                        <a:t>Slow</a:t>
                      </a:r>
                      <a:endParaRPr lang="zh-CN" altLang="en-US" sz="1200" dirty="0"/>
                    </a:p>
                  </a:txBody>
                  <a:tcPr/>
                </a:tc>
                <a:tc>
                  <a:txBody>
                    <a:bodyPr/>
                    <a:lstStyle/>
                    <a:p>
                      <a:r>
                        <a:rPr lang="en-US" altLang="zh-CN" sz="1200" dirty="0"/>
                        <a:t>66</a:t>
                      </a:r>
                      <a:endParaRPr lang="zh-CN" altLang="en-US" sz="1200" dirty="0"/>
                    </a:p>
                  </a:txBody>
                  <a:tcPr/>
                </a:tc>
                <a:tc>
                  <a:txBody>
                    <a:bodyPr/>
                    <a:lstStyle/>
                    <a:p>
                      <a:r>
                        <a:rPr lang="en-US" altLang="zh-CN" sz="1200" dirty="0"/>
                        <a:t>8</a:t>
                      </a:r>
                      <a:endParaRPr lang="zh-CN" altLang="en-US" sz="1200" dirty="0"/>
                    </a:p>
                  </a:txBody>
                  <a:tcPr/>
                </a:tc>
                <a:tc>
                  <a:txBody>
                    <a:bodyPr/>
                    <a:lstStyle/>
                    <a:p>
                      <a:r>
                        <a:rPr lang="en-US" altLang="zh-CN" sz="1200" dirty="0"/>
                        <a:t>8:00</a:t>
                      </a:r>
                      <a:endParaRPr lang="zh-CN" altLang="en-US" sz="1200" dirty="0"/>
                    </a:p>
                  </a:txBody>
                  <a:tcPr/>
                </a:tc>
                <a:tc>
                  <a:txBody>
                    <a:bodyPr/>
                    <a:lstStyle/>
                    <a:p>
                      <a:r>
                        <a:rPr lang="en-US" altLang="zh-CN" sz="1200" dirty="0"/>
                        <a:t>8:04</a:t>
                      </a:r>
                      <a:endParaRPr lang="zh-CN" altLang="en-US" sz="1200" dirty="0"/>
                    </a:p>
                  </a:txBody>
                  <a:tcPr/>
                </a:tc>
                <a:extLst>
                  <a:ext uri="{0D108BD9-81ED-4DB2-BD59-A6C34878D82A}">
                    <a16:rowId xmlns:a16="http://schemas.microsoft.com/office/drawing/2014/main" val="2629838867"/>
                  </a:ext>
                </a:extLst>
              </a:tr>
              <a:tr h="239937">
                <a:tc>
                  <a:txBody>
                    <a:bodyPr/>
                    <a:lstStyle/>
                    <a:p>
                      <a:r>
                        <a:rPr lang="en-US" altLang="zh-CN" sz="1200" dirty="0"/>
                        <a:t>…</a:t>
                      </a:r>
                      <a:endParaRPr lang="zh-CN" altLang="en-US" sz="1200" dirty="0"/>
                    </a:p>
                  </a:txBody>
                  <a:tcPr/>
                </a:tc>
                <a:tc>
                  <a:txBody>
                    <a:bodyPr/>
                    <a:lstStyle/>
                    <a:p>
                      <a:endParaRPr lang="zh-CN" altLang="en-US" sz="1200" dirty="0"/>
                    </a:p>
                  </a:txBody>
                  <a:tcPr/>
                </a:tc>
                <a:tc>
                  <a:txBody>
                    <a:bodyPr/>
                    <a:lstStyle/>
                    <a:p>
                      <a:endParaRPr lang="zh-CN" altLang="en-US" sz="1200" dirty="0"/>
                    </a:p>
                  </a:txBody>
                  <a:tcPr/>
                </a:tc>
                <a:tc>
                  <a:txBody>
                    <a:bodyPr/>
                    <a:lstStyle/>
                    <a:p>
                      <a:endParaRPr lang="zh-CN" altLang="en-US" sz="1200" dirty="0"/>
                    </a:p>
                  </a:txBody>
                  <a:tcPr/>
                </a:tc>
                <a:tc>
                  <a:txBody>
                    <a:bodyPr/>
                    <a:lstStyle/>
                    <a:p>
                      <a:endParaRPr lang="zh-CN" altLang="en-US" sz="1200" dirty="0"/>
                    </a:p>
                  </a:txBody>
                  <a:tcPr/>
                </a:tc>
                <a:tc>
                  <a:txBody>
                    <a:bodyPr/>
                    <a:lstStyle/>
                    <a:p>
                      <a:endParaRPr lang="zh-CN" altLang="en-US" sz="1200" dirty="0"/>
                    </a:p>
                  </a:txBody>
                  <a:tcPr/>
                </a:tc>
                <a:extLst>
                  <a:ext uri="{0D108BD9-81ED-4DB2-BD59-A6C34878D82A}">
                    <a16:rowId xmlns:a16="http://schemas.microsoft.com/office/drawing/2014/main" val="3374778752"/>
                  </a:ext>
                </a:extLst>
              </a:tr>
              <a:tr h="239937">
                <a:tc>
                  <a:txBody>
                    <a:bodyPr/>
                    <a:lstStyle/>
                    <a:p>
                      <a:r>
                        <a:rPr lang="en-US" altLang="zh-CN" sz="1200" dirty="0"/>
                        <a:t>1</a:t>
                      </a:r>
                      <a:endParaRPr lang="zh-CN" altLang="en-US" sz="1200" dirty="0"/>
                    </a:p>
                  </a:txBody>
                  <a:tcPr/>
                </a:tc>
                <a:tc>
                  <a:txBody>
                    <a:bodyPr/>
                    <a:lstStyle/>
                    <a:p>
                      <a:r>
                        <a:rPr lang="en-US" altLang="zh-CN" sz="1200" dirty="0"/>
                        <a:t>Slow</a:t>
                      </a:r>
                      <a:endParaRPr lang="zh-CN" altLang="en-US" sz="1200" dirty="0"/>
                    </a:p>
                  </a:txBody>
                  <a:tcPr/>
                </a:tc>
                <a:tc>
                  <a:txBody>
                    <a:bodyPr/>
                    <a:lstStyle/>
                    <a:p>
                      <a:r>
                        <a:rPr lang="en-US" altLang="zh-CN" sz="1200" dirty="0"/>
                        <a:t>81</a:t>
                      </a:r>
                      <a:endParaRPr lang="zh-CN" altLang="en-US" sz="1200" dirty="0"/>
                    </a:p>
                  </a:txBody>
                  <a:tcPr/>
                </a:tc>
                <a:tc>
                  <a:txBody>
                    <a:bodyPr/>
                    <a:lstStyle/>
                    <a:p>
                      <a:r>
                        <a:rPr lang="en-US" altLang="zh-CN" sz="1200" dirty="0"/>
                        <a:t>29</a:t>
                      </a:r>
                      <a:endParaRPr lang="zh-CN" altLang="en-US" sz="1200" dirty="0"/>
                    </a:p>
                  </a:txBody>
                  <a:tcPr/>
                </a:tc>
                <a:tc>
                  <a:txBody>
                    <a:bodyPr/>
                    <a:lstStyle/>
                    <a:p>
                      <a:r>
                        <a:rPr lang="en-US" altLang="zh-CN" sz="1200" dirty="0"/>
                        <a:t>8:05</a:t>
                      </a:r>
                      <a:endParaRPr lang="zh-CN" altLang="en-US" sz="1200" dirty="0"/>
                    </a:p>
                  </a:txBody>
                  <a:tcPr/>
                </a:tc>
                <a:tc>
                  <a:txBody>
                    <a:bodyPr/>
                    <a:lstStyle/>
                    <a:p>
                      <a:r>
                        <a:rPr lang="en-US" altLang="zh-CN" sz="1200" dirty="0"/>
                        <a:t>8:10</a:t>
                      </a:r>
                      <a:endParaRPr lang="zh-CN" altLang="en-US" sz="1200" dirty="0"/>
                    </a:p>
                  </a:txBody>
                  <a:tcPr/>
                </a:tc>
                <a:extLst>
                  <a:ext uri="{0D108BD9-81ED-4DB2-BD59-A6C34878D82A}">
                    <a16:rowId xmlns:a16="http://schemas.microsoft.com/office/drawing/2014/main" val="1089407652"/>
                  </a:ext>
                </a:extLst>
              </a:tr>
              <a:tr h="239937">
                <a:tc>
                  <a:txBody>
                    <a:bodyPr/>
                    <a:lstStyle/>
                    <a:p>
                      <a:r>
                        <a:rPr lang="en-US" altLang="zh-CN" sz="1200" dirty="0"/>
                        <a:t>…</a:t>
                      </a:r>
                      <a:endParaRPr lang="zh-CN" altLang="en-US" sz="1200" dirty="0"/>
                    </a:p>
                  </a:txBody>
                  <a:tcPr/>
                </a:tc>
                <a:tc>
                  <a:txBody>
                    <a:bodyPr/>
                    <a:lstStyle/>
                    <a:p>
                      <a:endParaRPr lang="zh-CN" altLang="en-US" sz="1200" dirty="0"/>
                    </a:p>
                  </a:txBody>
                  <a:tcPr/>
                </a:tc>
                <a:tc>
                  <a:txBody>
                    <a:bodyPr/>
                    <a:lstStyle/>
                    <a:p>
                      <a:endParaRPr lang="zh-CN" altLang="en-US" sz="1200" dirty="0"/>
                    </a:p>
                  </a:txBody>
                  <a:tcPr/>
                </a:tc>
                <a:tc>
                  <a:txBody>
                    <a:bodyPr/>
                    <a:lstStyle/>
                    <a:p>
                      <a:endParaRPr lang="zh-CN" altLang="en-US" sz="1200" dirty="0"/>
                    </a:p>
                  </a:txBody>
                  <a:tcPr/>
                </a:tc>
                <a:tc>
                  <a:txBody>
                    <a:bodyPr/>
                    <a:lstStyle/>
                    <a:p>
                      <a:endParaRPr lang="zh-CN" altLang="en-US" sz="1200" dirty="0"/>
                    </a:p>
                  </a:txBody>
                  <a:tcPr/>
                </a:tc>
                <a:tc>
                  <a:txBody>
                    <a:bodyPr/>
                    <a:lstStyle/>
                    <a:p>
                      <a:endParaRPr lang="zh-CN" altLang="en-US" sz="1200" dirty="0"/>
                    </a:p>
                  </a:txBody>
                  <a:tcPr/>
                </a:tc>
                <a:extLst>
                  <a:ext uri="{0D108BD9-81ED-4DB2-BD59-A6C34878D82A}">
                    <a16:rowId xmlns:a16="http://schemas.microsoft.com/office/drawing/2014/main" val="73530519"/>
                  </a:ext>
                </a:extLst>
              </a:tr>
            </a:tbl>
          </a:graphicData>
        </a:graphic>
      </p:graphicFrame>
    </p:spTree>
    <p:extLst>
      <p:ext uri="{BB962C8B-B14F-4D97-AF65-F5344CB8AC3E}">
        <p14:creationId xmlns:p14="http://schemas.microsoft.com/office/powerpoint/2010/main" val="28299629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矩形 73">
            <a:extLst>
              <a:ext uri="{FF2B5EF4-FFF2-40B4-BE49-F238E27FC236}">
                <a16:creationId xmlns:a16="http://schemas.microsoft.com/office/drawing/2014/main" id="{E7C7502C-54F4-401F-9885-93BE4F933B90}"/>
              </a:ext>
            </a:extLst>
          </p:cNvPr>
          <p:cNvSpPr/>
          <p:nvPr/>
        </p:nvSpPr>
        <p:spPr>
          <a:xfrm>
            <a:off x="9113134" y="1834760"/>
            <a:ext cx="3035883" cy="205785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 name="标题 1">
            <a:extLst>
              <a:ext uri="{FF2B5EF4-FFF2-40B4-BE49-F238E27FC236}">
                <a16:creationId xmlns:a16="http://schemas.microsoft.com/office/drawing/2014/main" id="{97392D56-9D7A-450B-AA09-E67CF62FFB94}"/>
              </a:ext>
            </a:extLst>
          </p:cNvPr>
          <p:cNvSpPr>
            <a:spLocks noGrp="1"/>
          </p:cNvSpPr>
          <p:nvPr>
            <p:ph type="title"/>
          </p:nvPr>
        </p:nvSpPr>
        <p:spPr/>
        <p:txBody>
          <a:bodyPr/>
          <a:lstStyle/>
          <a:p>
            <a:r>
              <a:rPr lang="zh-CN" altLang="en-US" dirty="0"/>
              <a:t>图模型</a:t>
            </a:r>
          </a:p>
        </p:txBody>
      </p:sp>
      <p:sp>
        <p:nvSpPr>
          <p:cNvPr id="3" name="内容占位符 2">
            <a:extLst>
              <a:ext uri="{FF2B5EF4-FFF2-40B4-BE49-F238E27FC236}">
                <a16:creationId xmlns:a16="http://schemas.microsoft.com/office/drawing/2014/main" id="{16EEC940-BBD4-443A-8E55-6C93EA07DD4B}"/>
              </a:ext>
            </a:extLst>
          </p:cNvPr>
          <p:cNvSpPr>
            <a:spLocks noGrp="1"/>
          </p:cNvSpPr>
          <p:nvPr>
            <p:ph idx="1"/>
          </p:nvPr>
        </p:nvSpPr>
        <p:spPr>
          <a:xfrm>
            <a:off x="490451" y="1213658"/>
            <a:ext cx="8596834" cy="5370641"/>
          </a:xfrm>
        </p:spPr>
        <p:txBody>
          <a:bodyPr>
            <a:noAutofit/>
          </a:bodyPr>
          <a:lstStyle/>
          <a:p>
            <a:pPr marL="0" indent="0">
              <a:buNone/>
            </a:pPr>
            <a:r>
              <a:rPr lang="zh-CN" altLang="en-US" dirty="0"/>
              <a:t>思路</a:t>
            </a:r>
            <a:r>
              <a:rPr lang="en-US" altLang="zh-CN" dirty="0"/>
              <a:t>1</a:t>
            </a:r>
            <a:r>
              <a:rPr lang="zh-CN" altLang="en-US" dirty="0"/>
              <a:t>：</a:t>
            </a:r>
            <a:r>
              <a:rPr lang="zh-CN" altLang="en-US" sz="2400" dirty="0"/>
              <a:t>在图中创建一类节点表示时间，和该时间有关的元素也表示为节点并与之连接起来</a:t>
            </a:r>
            <a:endParaRPr lang="en-US" altLang="zh-CN" sz="2400" dirty="0"/>
          </a:p>
          <a:p>
            <a:pPr lvl="1"/>
            <a:r>
              <a:rPr lang="zh-CN" altLang="en-US" dirty="0"/>
              <a:t>给边的“通过时间”属性创建索引</a:t>
            </a:r>
            <a:endParaRPr lang="en-US" altLang="zh-CN" dirty="0"/>
          </a:p>
          <a:p>
            <a:r>
              <a:rPr lang="zh-CN" altLang="en-US" dirty="0"/>
              <a:t>查询过程</a:t>
            </a:r>
            <a:endParaRPr lang="en-US" altLang="zh-CN" dirty="0"/>
          </a:p>
          <a:p>
            <a:pPr lvl="1"/>
            <a:r>
              <a:rPr lang="zh-CN" altLang="en-US" dirty="0"/>
              <a:t>历史快照查询</a:t>
            </a:r>
          </a:p>
          <a:p>
            <a:pPr lvl="2"/>
            <a:r>
              <a:rPr lang="zh-CN" altLang="en-US" dirty="0"/>
              <a:t>全市所有道路在</a:t>
            </a:r>
            <a:r>
              <a:rPr lang="en-US" altLang="zh-CN" dirty="0"/>
              <a:t>X</a:t>
            </a:r>
            <a:r>
              <a:rPr lang="zh-CN" altLang="en-US" dirty="0"/>
              <a:t>点</a:t>
            </a:r>
            <a:r>
              <a:rPr lang="en-US" altLang="zh-CN" dirty="0"/>
              <a:t>X</a:t>
            </a:r>
            <a:r>
              <a:rPr lang="zh-CN" altLang="en-US" dirty="0"/>
              <a:t>分的交通情况</a:t>
            </a:r>
          </a:p>
          <a:p>
            <a:pPr lvl="1"/>
            <a:r>
              <a:rPr lang="zh-CN" altLang="en-US" dirty="0"/>
              <a:t>历史时间段聚合查询</a:t>
            </a:r>
          </a:p>
          <a:p>
            <a:pPr lvl="2"/>
            <a:r>
              <a:rPr lang="zh-CN" altLang="en-US" dirty="0"/>
              <a:t>最近</a:t>
            </a:r>
            <a:r>
              <a:rPr lang="en-US" altLang="zh-CN" dirty="0"/>
              <a:t>X</a:t>
            </a:r>
            <a:r>
              <a:rPr lang="zh-CN" altLang="en-US" dirty="0"/>
              <a:t>天学院路最慢的通过时间</a:t>
            </a:r>
          </a:p>
          <a:p>
            <a:pPr lvl="1"/>
            <a:r>
              <a:rPr lang="zh-CN" altLang="en-US" dirty="0"/>
              <a:t>时间</a:t>
            </a:r>
            <a:r>
              <a:rPr lang="en-US" altLang="zh-CN" dirty="0"/>
              <a:t>-</a:t>
            </a:r>
            <a:r>
              <a:rPr lang="zh-CN" altLang="en-US" dirty="0"/>
              <a:t>值范围条件查询</a:t>
            </a:r>
          </a:p>
          <a:p>
            <a:pPr lvl="2"/>
            <a:r>
              <a:rPr lang="zh-CN" altLang="en-US" dirty="0"/>
              <a:t>所有在</a:t>
            </a:r>
            <a:r>
              <a:rPr lang="en-US" altLang="zh-CN" dirty="0"/>
              <a:t>X</a:t>
            </a:r>
            <a:r>
              <a:rPr lang="zh-CN" altLang="en-US" dirty="0"/>
              <a:t>点处于拥堵状态的道路</a:t>
            </a:r>
          </a:p>
          <a:p>
            <a:pPr lvl="1"/>
            <a:r>
              <a:rPr lang="zh-CN" altLang="en-US" dirty="0"/>
              <a:t>路径规划</a:t>
            </a:r>
          </a:p>
          <a:p>
            <a:pPr lvl="2"/>
            <a:r>
              <a:rPr lang="en-US" altLang="zh-CN" dirty="0"/>
              <a:t>X</a:t>
            </a:r>
            <a:r>
              <a:rPr lang="zh-CN" altLang="en-US" dirty="0"/>
              <a:t>点从北航出发，</a:t>
            </a:r>
            <a:r>
              <a:rPr lang="en-US" altLang="zh-CN" dirty="0"/>
              <a:t>1</a:t>
            </a:r>
            <a:r>
              <a:rPr lang="zh-CN" altLang="en-US" dirty="0"/>
              <a:t>小时内最快能到哪</a:t>
            </a:r>
          </a:p>
          <a:p>
            <a:pPr lvl="1"/>
            <a:r>
              <a:rPr lang="zh-CN" altLang="en-US" dirty="0"/>
              <a:t>按时间递增</a:t>
            </a:r>
            <a:endParaRPr lang="en-US" altLang="zh-CN" dirty="0"/>
          </a:p>
          <a:p>
            <a:pPr lvl="1"/>
            <a:r>
              <a:rPr lang="zh-CN" altLang="en-US" dirty="0"/>
              <a:t>修改历史数据</a:t>
            </a:r>
            <a:endParaRPr lang="zh-CN" altLang="en-US" sz="2400" dirty="0"/>
          </a:p>
        </p:txBody>
      </p:sp>
      <p:sp>
        <p:nvSpPr>
          <p:cNvPr id="6" name="灯片编号占位符 5">
            <a:extLst>
              <a:ext uri="{FF2B5EF4-FFF2-40B4-BE49-F238E27FC236}">
                <a16:creationId xmlns:a16="http://schemas.microsoft.com/office/drawing/2014/main" id="{7A243B8B-1973-4555-B50B-1C38DF334495}"/>
              </a:ext>
            </a:extLst>
          </p:cNvPr>
          <p:cNvSpPr>
            <a:spLocks noGrp="1"/>
          </p:cNvSpPr>
          <p:nvPr>
            <p:ph type="sldNum" sz="quarter" idx="12"/>
          </p:nvPr>
        </p:nvSpPr>
        <p:spPr>
          <a:xfrm>
            <a:off x="11511263" y="6357622"/>
            <a:ext cx="664723" cy="365125"/>
          </a:xfrm>
        </p:spPr>
        <p:txBody>
          <a:bodyPr/>
          <a:lstStyle/>
          <a:p>
            <a:fld id="{B8B7891E-84B6-4C0F-82BB-6C5B97788572}" type="slidenum">
              <a:rPr lang="zh-CN" altLang="en-US" smtClean="0"/>
              <a:t>22</a:t>
            </a:fld>
            <a:endParaRPr lang="zh-CN" altLang="en-US" dirty="0"/>
          </a:p>
        </p:txBody>
      </p:sp>
      <p:grpSp>
        <p:nvGrpSpPr>
          <p:cNvPr id="56" name="组合 55">
            <a:extLst>
              <a:ext uri="{FF2B5EF4-FFF2-40B4-BE49-F238E27FC236}">
                <a16:creationId xmlns:a16="http://schemas.microsoft.com/office/drawing/2014/main" id="{7516F51E-507F-4239-967C-BC6A2E4DF702}"/>
              </a:ext>
            </a:extLst>
          </p:cNvPr>
          <p:cNvGrpSpPr/>
          <p:nvPr/>
        </p:nvGrpSpPr>
        <p:grpSpPr>
          <a:xfrm>
            <a:off x="9948853" y="182259"/>
            <a:ext cx="1614368" cy="1590395"/>
            <a:chOff x="10577632" y="75967"/>
            <a:chExt cx="1614368" cy="1590395"/>
          </a:xfrm>
        </p:grpSpPr>
        <p:sp>
          <p:nvSpPr>
            <p:cNvPr id="55" name="矩形 54">
              <a:extLst>
                <a:ext uri="{FF2B5EF4-FFF2-40B4-BE49-F238E27FC236}">
                  <a16:creationId xmlns:a16="http://schemas.microsoft.com/office/drawing/2014/main" id="{BB2AF4A4-2742-4829-BED4-49C98C015C90}"/>
                </a:ext>
              </a:extLst>
            </p:cNvPr>
            <p:cNvSpPr/>
            <p:nvPr/>
          </p:nvSpPr>
          <p:spPr>
            <a:xfrm>
              <a:off x="10577632" y="148736"/>
              <a:ext cx="1614368" cy="151762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6E9F8187-6ECE-432E-BDB4-C4369467B5CA}"/>
                </a:ext>
              </a:extLst>
            </p:cNvPr>
            <p:cNvGrpSpPr/>
            <p:nvPr/>
          </p:nvGrpSpPr>
          <p:grpSpPr>
            <a:xfrm>
              <a:off x="10680713" y="75967"/>
              <a:ext cx="1428884" cy="1535424"/>
              <a:chOff x="7489874" y="1492320"/>
              <a:chExt cx="1428884" cy="1535424"/>
            </a:xfrm>
          </p:grpSpPr>
          <p:cxnSp>
            <p:nvCxnSpPr>
              <p:cNvPr id="26" name="直接箭头连接符 25">
                <a:extLst>
                  <a:ext uri="{FF2B5EF4-FFF2-40B4-BE49-F238E27FC236}">
                    <a16:creationId xmlns:a16="http://schemas.microsoft.com/office/drawing/2014/main" id="{CA833A27-33C0-4DBE-88BF-350B5D17D339}"/>
                  </a:ext>
                </a:extLst>
              </p:cNvPr>
              <p:cNvCxnSpPr>
                <a:cxnSpLocks/>
              </p:cNvCxnSpPr>
              <p:nvPr/>
            </p:nvCxnSpPr>
            <p:spPr>
              <a:xfrm>
                <a:off x="7534355" y="1981257"/>
                <a:ext cx="627049" cy="0"/>
              </a:xfrm>
              <a:prstGeom prst="straightConnector1">
                <a:avLst/>
              </a:prstGeom>
              <a:ln w="38100">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321023AA-0B7A-4626-ACDB-D8774E8C19AB}"/>
                  </a:ext>
                </a:extLst>
              </p:cNvPr>
              <p:cNvCxnSpPr>
                <a:cxnSpLocks/>
              </p:cNvCxnSpPr>
              <p:nvPr/>
            </p:nvCxnSpPr>
            <p:spPr>
              <a:xfrm flipH="1">
                <a:off x="7489874" y="1847524"/>
                <a:ext cx="630189" cy="0"/>
              </a:xfrm>
              <a:prstGeom prst="straightConnector1">
                <a:avLst/>
              </a:prstGeom>
              <a:ln w="38100">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7D0A91A6-537B-44A5-8036-2E2DEC82E0A9}"/>
                  </a:ext>
                </a:extLst>
              </p:cNvPr>
              <p:cNvCxnSpPr>
                <a:cxnSpLocks/>
              </p:cNvCxnSpPr>
              <p:nvPr/>
            </p:nvCxnSpPr>
            <p:spPr>
              <a:xfrm>
                <a:off x="8161404" y="2117012"/>
                <a:ext cx="0" cy="910732"/>
              </a:xfrm>
              <a:prstGeom prst="straightConnector1">
                <a:avLst/>
              </a:prstGeom>
              <a:ln w="38100">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77CE5D72-048B-42C0-A007-DF945AB4697D}"/>
                  </a:ext>
                </a:extLst>
              </p:cNvPr>
              <p:cNvCxnSpPr/>
              <p:nvPr/>
            </p:nvCxnSpPr>
            <p:spPr>
              <a:xfrm>
                <a:off x="8385358" y="1981257"/>
                <a:ext cx="533400" cy="0"/>
              </a:xfrm>
              <a:prstGeom prst="straightConnector1">
                <a:avLst/>
              </a:prstGeom>
              <a:ln w="38100">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96A34CB7-94F8-4412-B765-08672B34AA69}"/>
                  </a:ext>
                </a:extLst>
              </p:cNvPr>
              <p:cNvCxnSpPr>
                <a:cxnSpLocks/>
              </p:cNvCxnSpPr>
              <p:nvPr/>
            </p:nvCxnSpPr>
            <p:spPr>
              <a:xfrm flipH="1" flipV="1">
                <a:off x="8301242" y="2041863"/>
                <a:ext cx="1" cy="947382"/>
              </a:xfrm>
              <a:prstGeom prst="straightConnector1">
                <a:avLst/>
              </a:prstGeom>
              <a:ln w="38100">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73835A25-FE48-489C-B50A-89C7C17870DE}"/>
                  </a:ext>
                </a:extLst>
              </p:cNvPr>
              <p:cNvSpPr txBox="1"/>
              <p:nvPr/>
            </p:nvSpPr>
            <p:spPr>
              <a:xfrm>
                <a:off x="7592420" y="1963997"/>
                <a:ext cx="325730" cy="369332"/>
              </a:xfrm>
              <a:prstGeom prst="rect">
                <a:avLst/>
              </a:prstGeom>
              <a:noFill/>
            </p:spPr>
            <p:txBody>
              <a:bodyPr wrap="none" rtlCol="0">
                <a:spAutoFit/>
              </a:bodyPr>
              <a:lstStyle/>
              <a:p>
                <a:r>
                  <a:rPr lang="en-US" altLang="zh-CN" dirty="0"/>
                  <a:t>1</a:t>
                </a:r>
                <a:endParaRPr lang="zh-CN" altLang="en-US" dirty="0"/>
              </a:p>
            </p:txBody>
          </p:sp>
          <p:sp>
            <p:nvSpPr>
              <p:cNvPr id="32" name="文本框 31">
                <a:extLst>
                  <a:ext uri="{FF2B5EF4-FFF2-40B4-BE49-F238E27FC236}">
                    <a16:creationId xmlns:a16="http://schemas.microsoft.com/office/drawing/2014/main" id="{57250BB8-E96B-45DD-9554-389C4E293D8B}"/>
                  </a:ext>
                </a:extLst>
              </p:cNvPr>
              <p:cNvSpPr txBox="1"/>
              <p:nvPr/>
            </p:nvSpPr>
            <p:spPr>
              <a:xfrm>
                <a:off x="7869934" y="2539770"/>
                <a:ext cx="325730" cy="369332"/>
              </a:xfrm>
              <a:prstGeom prst="rect">
                <a:avLst/>
              </a:prstGeom>
              <a:noFill/>
            </p:spPr>
            <p:txBody>
              <a:bodyPr wrap="none" rtlCol="0">
                <a:spAutoFit/>
              </a:bodyPr>
              <a:lstStyle/>
              <a:p>
                <a:r>
                  <a:rPr lang="en-US" altLang="zh-CN" dirty="0"/>
                  <a:t>2</a:t>
                </a:r>
                <a:endParaRPr lang="zh-CN" altLang="en-US" dirty="0"/>
              </a:p>
            </p:txBody>
          </p:sp>
          <p:sp>
            <p:nvSpPr>
              <p:cNvPr id="33" name="文本框 32">
                <a:extLst>
                  <a:ext uri="{FF2B5EF4-FFF2-40B4-BE49-F238E27FC236}">
                    <a16:creationId xmlns:a16="http://schemas.microsoft.com/office/drawing/2014/main" id="{BE2915F3-973B-4107-920D-A4B19C499B63}"/>
                  </a:ext>
                </a:extLst>
              </p:cNvPr>
              <p:cNvSpPr txBox="1"/>
              <p:nvPr/>
            </p:nvSpPr>
            <p:spPr>
              <a:xfrm>
                <a:off x="8481536" y="1954031"/>
                <a:ext cx="325730" cy="369332"/>
              </a:xfrm>
              <a:prstGeom prst="rect">
                <a:avLst/>
              </a:prstGeom>
              <a:noFill/>
            </p:spPr>
            <p:txBody>
              <a:bodyPr wrap="none" rtlCol="0">
                <a:spAutoFit/>
              </a:bodyPr>
              <a:lstStyle/>
              <a:p>
                <a:r>
                  <a:rPr lang="en-US" altLang="zh-CN" dirty="0"/>
                  <a:t>3</a:t>
                </a:r>
                <a:endParaRPr lang="zh-CN" altLang="en-US" dirty="0"/>
              </a:p>
            </p:txBody>
          </p:sp>
          <p:sp>
            <p:nvSpPr>
              <p:cNvPr id="34" name="文本框 33">
                <a:extLst>
                  <a:ext uri="{FF2B5EF4-FFF2-40B4-BE49-F238E27FC236}">
                    <a16:creationId xmlns:a16="http://schemas.microsoft.com/office/drawing/2014/main" id="{8741E2AA-1118-409B-B286-A84E29C1E2E2}"/>
                  </a:ext>
                </a:extLst>
              </p:cNvPr>
              <p:cNvSpPr txBox="1"/>
              <p:nvPr/>
            </p:nvSpPr>
            <p:spPr>
              <a:xfrm>
                <a:off x="8269567" y="2539770"/>
                <a:ext cx="325730" cy="369332"/>
              </a:xfrm>
              <a:prstGeom prst="rect">
                <a:avLst/>
              </a:prstGeom>
              <a:noFill/>
            </p:spPr>
            <p:txBody>
              <a:bodyPr wrap="none" rtlCol="0">
                <a:spAutoFit/>
              </a:bodyPr>
              <a:lstStyle/>
              <a:p>
                <a:r>
                  <a:rPr lang="en-US" altLang="zh-CN" dirty="0"/>
                  <a:t>4</a:t>
                </a:r>
                <a:endParaRPr lang="zh-CN" altLang="en-US" dirty="0"/>
              </a:p>
            </p:txBody>
          </p:sp>
          <p:sp>
            <p:nvSpPr>
              <p:cNvPr id="35" name="文本框 34">
                <a:extLst>
                  <a:ext uri="{FF2B5EF4-FFF2-40B4-BE49-F238E27FC236}">
                    <a16:creationId xmlns:a16="http://schemas.microsoft.com/office/drawing/2014/main" id="{E4BBD827-EF63-448F-8884-6789C1F275B8}"/>
                  </a:ext>
                </a:extLst>
              </p:cNvPr>
              <p:cNvSpPr txBox="1"/>
              <p:nvPr/>
            </p:nvSpPr>
            <p:spPr>
              <a:xfrm>
                <a:off x="7623035" y="1506756"/>
                <a:ext cx="325730" cy="369332"/>
              </a:xfrm>
              <a:prstGeom prst="rect">
                <a:avLst/>
              </a:prstGeom>
              <a:noFill/>
            </p:spPr>
            <p:txBody>
              <a:bodyPr wrap="none" rtlCol="0">
                <a:spAutoFit/>
              </a:bodyPr>
              <a:lstStyle/>
              <a:p>
                <a:r>
                  <a:rPr lang="en-US" altLang="zh-CN" dirty="0"/>
                  <a:t>5</a:t>
                </a:r>
                <a:endParaRPr lang="zh-CN" altLang="en-US" dirty="0"/>
              </a:p>
            </p:txBody>
          </p:sp>
          <p:cxnSp>
            <p:nvCxnSpPr>
              <p:cNvPr id="36" name="直接箭头连接符 35">
                <a:extLst>
                  <a:ext uri="{FF2B5EF4-FFF2-40B4-BE49-F238E27FC236}">
                    <a16:creationId xmlns:a16="http://schemas.microsoft.com/office/drawing/2014/main" id="{B21C58EF-4043-4026-A087-B19E40943E91}"/>
                  </a:ext>
                </a:extLst>
              </p:cNvPr>
              <p:cNvCxnSpPr>
                <a:cxnSpLocks/>
              </p:cNvCxnSpPr>
              <p:nvPr/>
            </p:nvCxnSpPr>
            <p:spPr>
              <a:xfrm flipH="1">
                <a:off x="8301242" y="1847524"/>
                <a:ext cx="576705" cy="0"/>
              </a:xfrm>
              <a:prstGeom prst="straightConnector1">
                <a:avLst/>
              </a:prstGeom>
              <a:ln w="38100">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BD497AA9-C45A-4926-B9A5-4355DA531FCF}"/>
                  </a:ext>
                </a:extLst>
              </p:cNvPr>
              <p:cNvSpPr txBox="1"/>
              <p:nvPr/>
            </p:nvSpPr>
            <p:spPr>
              <a:xfrm>
                <a:off x="8422907" y="1492320"/>
                <a:ext cx="325730" cy="369332"/>
              </a:xfrm>
              <a:prstGeom prst="rect">
                <a:avLst/>
              </a:prstGeom>
              <a:noFill/>
            </p:spPr>
            <p:txBody>
              <a:bodyPr wrap="none" rtlCol="0">
                <a:spAutoFit/>
              </a:bodyPr>
              <a:lstStyle/>
              <a:p>
                <a:r>
                  <a:rPr lang="en-US" altLang="zh-CN" dirty="0"/>
                  <a:t>6</a:t>
                </a:r>
                <a:endParaRPr lang="zh-CN" altLang="en-US" dirty="0"/>
              </a:p>
            </p:txBody>
          </p:sp>
        </p:grpSp>
      </p:grpSp>
      <p:grpSp>
        <p:nvGrpSpPr>
          <p:cNvPr id="58" name="组合 57">
            <a:extLst>
              <a:ext uri="{FF2B5EF4-FFF2-40B4-BE49-F238E27FC236}">
                <a16:creationId xmlns:a16="http://schemas.microsoft.com/office/drawing/2014/main" id="{7953FF62-8242-4534-868C-DB0B61963884}"/>
              </a:ext>
            </a:extLst>
          </p:cNvPr>
          <p:cNvGrpSpPr/>
          <p:nvPr/>
        </p:nvGrpSpPr>
        <p:grpSpPr>
          <a:xfrm>
            <a:off x="9533519" y="1913936"/>
            <a:ext cx="2460139" cy="1925349"/>
            <a:chOff x="9649458" y="1657751"/>
            <a:chExt cx="2460139" cy="1925349"/>
          </a:xfrm>
        </p:grpSpPr>
        <p:sp>
          <p:nvSpPr>
            <p:cNvPr id="7" name="椭圆 6">
              <a:extLst>
                <a:ext uri="{FF2B5EF4-FFF2-40B4-BE49-F238E27FC236}">
                  <a16:creationId xmlns:a16="http://schemas.microsoft.com/office/drawing/2014/main" id="{250709AB-2FC4-4925-8376-3AF69B23D8E1}"/>
                </a:ext>
              </a:extLst>
            </p:cNvPr>
            <p:cNvSpPr/>
            <p:nvPr/>
          </p:nvSpPr>
          <p:spPr>
            <a:xfrm>
              <a:off x="10794270" y="2576792"/>
              <a:ext cx="330573" cy="330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8" name="椭圆 7">
              <a:extLst>
                <a:ext uri="{FF2B5EF4-FFF2-40B4-BE49-F238E27FC236}">
                  <a16:creationId xmlns:a16="http://schemas.microsoft.com/office/drawing/2014/main" id="{27F869BD-6783-44C7-9346-DC0AE77EB9F7}"/>
                </a:ext>
              </a:extLst>
            </p:cNvPr>
            <p:cNvSpPr/>
            <p:nvPr/>
          </p:nvSpPr>
          <p:spPr>
            <a:xfrm>
              <a:off x="10793039" y="3252527"/>
              <a:ext cx="330573" cy="330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9" name="椭圆 8">
              <a:extLst>
                <a:ext uri="{FF2B5EF4-FFF2-40B4-BE49-F238E27FC236}">
                  <a16:creationId xmlns:a16="http://schemas.microsoft.com/office/drawing/2014/main" id="{800FE061-FAC8-415A-9F9B-A646F5E14DAA}"/>
                </a:ext>
              </a:extLst>
            </p:cNvPr>
            <p:cNvSpPr/>
            <p:nvPr/>
          </p:nvSpPr>
          <p:spPr>
            <a:xfrm>
              <a:off x="11779024" y="2576792"/>
              <a:ext cx="330573" cy="330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0" name="椭圆 9">
              <a:extLst>
                <a:ext uri="{FF2B5EF4-FFF2-40B4-BE49-F238E27FC236}">
                  <a16:creationId xmlns:a16="http://schemas.microsoft.com/office/drawing/2014/main" id="{8506A985-04DA-4673-9CCD-B266E4E739F6}"/>
                </a:ext>
              </a:extLst>
            </p:cNvPr>
            <p:cNvSpPr/>
            <p:nvPr/>
          </p:nvSpPr>
          <p:spPr>
            <a:xfrm>
              <a:off x="11779024" y="3252526"/>
              <a:ext cx="330573" cy="330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2" name="椭圆 11">
              <a:extLst>
                <a:ext uri="{FF2B5EF4-FFF2-40B4-BE49-F238E27FC236}">
                  <a16:creationId xmlns:a16="http://schemas.microsoft.com/office/drawing/2014/main" id="{5705F916-8C47-42EB-860F-222C9B43F053}"/>
                </a:ext>
              </a:extLst>
            </p:cNvPr>
            <p:cNvSpPr/>
            <p:nvPr/>
          </p:nvSpPr>
          <p:spPr>
            <a:xfrm>
              <a:off x="10793039" y="1657751"/>
              <a:ext cx="330573" cy="330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4" name="椭圆 13">
              <a:extLst>
                <a:ext uri="{FF2B5EF4-FFF2-40B4-BE49-F238E27FC236}">
                  <a16:creationId xmlns:a16="http://schemas.microsoft.com/office/drawing/2014/main" id="{8165A4C2-56E7-4D03-9322-85668EC2E932}"/>
                </a:ext>
              </a:extLst>
            </p:cNvPr>
            <p:cNvSpPr/>
            <p:nvPr/>
          </p:nvSpPr>
          <p:spPr>
            <a:xfrm>
              <a:off x="11779024" y="1659748"/>
              <a:ext cx="330573" cy="33057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cxnSp>
          <p:nvCxnSpPr>
            <p:cNvPr id="24" name="直接箭头连接符 23">
              <a:extLst>
                <a:ext uri="{FF2B5EF4-FFF2-40B4-BE49-F238E27FC236}">
                  <a16:creationId xmlns:a16="http://schemas.microsoft.com/office/drawing/2014/main" id="{5844CB1C-5CE6-4715-9803-E2D97AA2F39D}"/>
                </a:ext>
              </a:extLst>
            </p:cNvPr>
            <p:cNvCxnSpPr>
              <a:cxnSpLocks/>
              <a:stCxn id="7" idx="4"/>
              <a:endCxn id="8" idx="0"/>
            </p:cNvCxnSpPr>
            <p:nvPr/>
          </p:nvCxnSpPr>
          <p:spPr>
            <a:xfrm flipH="1">
              <a:off x="10958326" y="2907365"/>
              <a:ext cx="1231" cy="34516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71DC4DC9-CB0F-4E39-B0F1-92DD02B1C3D0}"/>
                </a:ext>
              </a:extLst>
            </p:cNvPr>
            <p:cNvCxnSpPr>
              <a:cxnSpLocks/>
              <a:stCxn id="7" idx="6"/>
              <a:endCxn id="9" idx="2"/>
            </p:cNvCxnSpPr>
            <p:nvPr/>
          </p:nvCxnSpPr>
          <p:spPr>
            <a:xfrm>
              <a:off x="11124843" y="2742079"/>
              <a:ext cx="65418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AEE1DA19-9D15-4394-B5F0-A1DB4D4BBDD4}"/>
                </a:ext>
              </a:extLst>
            </p:cNvPr>
            <p:cNvCxnSpPr>
              <a:cxnSpLocks/>
              <a:stCxn id="7" idx="0"/>
              <a:endCxn id="12" idx="4"/>
            </p:cNvCxnSpPr>
            <p:nvPr/>
          </p:nvCxnSpPr>
          <p:spPr>
            <a:xfrm flipH="1" flipV="1">
              <a:off x="10958326" y="1988324"/>
              <a:ext cx="1231" cy="5884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36B06D2E-F43A-48F0-B09B-485B717BCC10}"/>
                </a:ext>
              </a:extLst>
            </p:cNvPr>
            <p:cNvCxnSpPr>
              <a:cxnSpLocks/>
              <a:stCxn id="10" idx="1"/>
              <a:endCxn id="12" idx="5"/>
            </p:cNvCxnSpPr>
            <p:nvPr/>
          </p:nvCxnSpPr>
          <p:spPr>
            <a:xfrm flipH="1" flipV="1">
              <a:off x="11075201" y="1939913"/>
              <a:ext cx="752234" cy="13610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74D32400-E225-496E-A922-F03CA2C776E3}"/>
                </a:ext>
              </a:extLst>
            </p:cNvPr>
            <p:cNvCxnSpPr>
              <a:cxnSpLocks/>
              <a:stCxn id="10" idx="0"/>
              <a:endCxn id="9" idx="4"/>
            </p:cNvCxnSpPr>
            <p:nvPr/>
          </p:nvCxnSpPr>
          <p:spPr>
            <a:xfrm flipV="1">
              <a:off x="11944311" y="2907365"/>
              <a:ext cx="0" cy="3451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F0DAF29B-C70F-4685-8F07-A78B348383C7}"/>
                </a:ext>
              </a:extLst>
            </p:cNvPr>
            <p:cNvCxnSpPr>
              <a:cxnSpLocks/>
              <a:stCxn id="10" idx="2"/>
              <a:endCxn id="8" idx="6"/>
            </p:cNvCxnSpPr>
            <p:nvPr/>
          </p:nvCxnSpPr>
          <p:spPr>
            <a:xfrm flipH="1">
              <a:off x="11123612" y="3417813"/>
              <a:ext cx="655412"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7FDF37BE-C34A-47D4-AB6A-DB4A7C104946}"/>
                </a:ext>
              </a:extLst>
            </p:cNvPr>
            <p:cNvCxnSpPr>
              <a:cxnSpLocks/>
              <a:stCxn id="14" idx="2"/>
              <a:endCxn id="12" idx="6"/>
            </p:cNvCxnSpPr>
            <p:nvPr/>
          </p:nvCxnSpPr>
          <p:spPr>
            <a:xfrm flipH="1" flipV="1">
              <a:off x="11123612" y="1823038"/>
              <a:ext cx="655412" cy="199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0CF4106F-69CE-438D-B61E-23AF298EDD73}"/>
                </a:ext>
              </a:extLst>
            </p:cNvPr>
            <p:cNvCxnSpPr>
              <a:cxnSpLocks/>
              <a:stCxn id="14" idx="3"/>
              <a:endCxn id="8" idx="7"/>
            </p:cNvCxnSpPr>
            <p:nvPr/>
          </p:nvCxnSpPr>
          <p:spPr>
            <a:xfrm flipH="1">
              <a:off x="11075201" y="1941910"/>
              <a:ext cx="752234" cy="13590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45954FA6-FF5E-4F40-B2ED-F1EFCA31A421}"/>
                </a:ext>
              </a:extLst>
            </p:cNvPr>
            <p:cNvCxnSpPr>
              <a:cxnSpLocks/>
              <a:stCxn id="14" idx="4"/>
              <a:endCxn id="9" idx="0"/>
            </p:cNvCxnSpPr>
            <p:nvPr/>
          </p:nvCxnSpPr>
          <p:spPr>
            <a:xfrm>
              <a:off x="11944311" y="1990321"/>
              <a:ext cx="0" cy="58647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14A93343-BFFB-43FC-BA21-452F3E38005D}"/>
                </a:ext>
              </a:extLst>
            </p:cNvPr>
            <p:cNvCxnSpPr>
              <a:cxnSpLocks/>
              <a:stCxn id="75" idx="6"/>
              <a:endCxn id="7" idx="2"/>
            </p:cNvCxnSpPr>
            <p:nvPr/>
          </p:nvCxnSpPr>
          <p:spPr>
            <a:xfrm>
              <a:off x="10297377" y="2665208"/>
              <a:ext cx="496893" cy="76871"/>
            </a:xfrm>
            <a:prstGeom prst="straightConnector1">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5" name="椭圆 74">
              <a:extLst>
                <a:ext uri="{FF2B5EF4-FFF2-40B4-BE49-F238E27FC236}">
                  <a16:creationId xmlns:a16="http://schemas.microsoft.com/office/drawing/2014/main" id="{2913A715-613A-4570-9DDC-4FDAA0E06920}"/>
                </a:ext>
              </a:extLst>
            </p:cNvPr>
            <p:cNvSpPr/>
            <p:nvPr/>
          </p:nvSpPr>
          <p:spPr>
            <a:xfrm>
              <a:off x="9649458" y="2341248"/>
              <a:ext cx="647919" cy="64791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000" dirty="0">
                  <a:solidFill>
                    <a:schemeClr val="tx1"/>
                  </a:solidFill>
                </a:rPr>
                <a:t>8:00</a:t>
              </a:r>
            </a:p>
            <a:p>
              <a:pPr algn="ctr"/>
              <a:r>
                <a:rPr lang="en-US" altLang="zh-CN" sz="1000" dirty="0">
                  <a:solidFill>
                    <a:schemeClr val="tx1"/>
                  </a:solidFill>
                </a:rPr>
                <a:t>8:05</a:t>
              </a:r>
              <a:endParaRPr lang="zh-CN" altLang="en-US" sz="1000" dirty="0">
                <a:solidFill>
                  <a:schemeClr val="tx1"/>
                </a:solidFill>
              </a:endParaRPr>
            </a:p>
          </p:txBody>
        </p:sp>
        <p:sp>
          <p:nvSpPr>
            <p:cNvPr id="95" name="椭圆 94">
              <a:extLst>
                <a:ext uri="{FF2B5EF4-FFF2-40B4-BE49-F238E27FC236}">
                  <a16:creationId xmlns:a16="http://schemas.microsoft.com/office/drawing/2014/main" id="{C92F47D8-5865-4291-AAA6-84AFB5AAF4BE}"/>
                </a:ext>
              </a:extLst>
            </p:cNvPr>
            <p:cNvSpPr/>
            <p:nvPr/>
          </p:nvSpPr>
          <p:spPr>
            <a:xfrm>
              <a:off x="10028244" y="2935180"/>
              <a:ext cx="647919" cy="64791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000" dirty="0">
                  <a:solidFill>
                    <a:schemeClr val="tx1"/>
                  </a:solidFill>
                </a:rPr>
                <a:t>8:05</a:t>
              </a:r>
            </a:p>
            <a:p>
              <a:pPr algn="ctr"/>
              <a:r>
                <a:rPr lang="en-US" altLang="zh-CN" sz="1000" dirty="0">
                  <a:solidFill>
                    <a:schemeClr val="tx1"/>
                  </a:solidFill>
                </a:rPr>
                <a:t>8:10</a:t>
              </a:r>
              <a:endParaRPr lang="zh-CN" altLang="en-US" sz="1000" dirty="0">
                <a:solidFill>
                  <a:schemeClr val="tx1"/>
                </a:solidFill>
              </a:endParaRPr>
            </a:p>
          </p:txBody>
        </p:sp>
        <p:cxnSp>
          <p:nvCxnSpPr>
            <p:cNvPr id="96" name="直接箭头连接符 95">
              <a:extLst>
                <a:ext uri="{FF2B5EF4-FFF2-40B4-BE49-F238E27FC236}">
                  <a16:creationId xmlns:a16="http://schemas.microsoft.com/office/drawing/2014/main" id="{232963D6-182F-4130-9120-8F943D117BED}"/>
                </a:ext>
              </a:extLst>
            </p:cNvPr>
            <p:cNvCxnSpPr>
              <a:cxnSpLocks/>
              <a:stCxn id="95" idx="7"/>
              <a:endCxn id="7" idx="3"/>
            </p:cNvCxnSpPr>
            <p:nvPr/>
          </p:nvCxnSpPr>
          <p:spPr>
            <a:xfrm flipV="1">
              <a:off x="10581277" y="2858954"/>
              <a:ext cx="261404" cy="171112"/>
            </a:xfrm>
            <a:prstGeom prst="straightConnector1">
              <a:avLst/>
            </a:prstGeom>
            <a:ln w="38100">
              <a:solidFill>
                <a:srgbClr val="FFC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6" name="直接箭头连接符 105">
              <a:extLst>
                <a:ext uri="{FF2B5EF4-FFF2-40B4-BE49-F238E27FC236}">
                  <a16:creationId xmlns:a16="http://schemas.microsoft.com/office/drawing/2014/main" id="{32AA9CBE-295B-4AFF-9E4B-55383B5E3690}"/>
                </a:ext>
              </a:extLst>
            </p:cNvPr>
            <p:cNvCxnSpPr>
              <a:cxnSpLocks/>
              <a:stCxn id="75" idx="7"/>
              <a:endCxn id="12" idx="2"/>
            </p:cNvCxnSpPr>
            <p:nvPr/>
          </p:nvCxnSpPr>
          <p:spPr>
            <a:xfrm flipV="1">
              <a:off x="10202491" y="1823038"/>
              <a:ext cx="590548" cy="613096"/>
            </a:xfrm>
            <a:prstGeom prst="straightConnector1">
              <a:avLst/>
            </a:prstGeom>
            <a:ln w="38100">
              <a:solidFill>
                <a:srgbClr val="FFC00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接箭头连接符 108">
              <a:extLst>
                <a:ext uri="{FF2B5EF4-FFF2-40B4-BE49-F238E27FC236}">
                  <a16:creationId xmlns:a16="http://schemas.microsoft.com/office/drawing/2014/main" id="{91700313-754E-4BDB-959D-641506524CED}"/>
                </a:ext>
              </a:extLst>
            </p:cNvPr>
            <p:cNvCxnSpPr>
              <a:cxnSpLocks/>
              <a:stCxn id="75" idx="7"/>
              <a:endCxn id="14" idx="3"/>
            </p:cNvCxnSpPr>
            <p:nvPr/>
          </p:nvCxnSpPr>
          <p:spPr>
            <a:xfrm flipV="1">
              <a:off x="10202491" y="1941910"/>
              <a:ext cx="1624944" cy="494224"/>
            </a:xfrm>
            <a:prstGeom prst="straightConnector1">
              <a:avLst/>
            </a:prstGeom>
            <a:ln w="38100">
              <a:solidFill>
                <a:srgbClr val="FFC00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3" name="直接箭头连接符 112">
              <a:extLst>
                <a:ext uri="{FF2B5EF4-FFF2-40B4-BE49-F238E27FC236}">
                  <a16:creationId xmlns:a16="http://schemas.microsoft.com/office/drawing/2014/main" id="{C9C58B2E-FF4F-447E-B371-5058BA80CFC6}"/>
                </a:ext>
              </a:extLst>
            </p:cNvPr>
            <p:cNvCxnSpPr>
              <a:cxnSpLocks/>
              <a:stCxn id="75" idx="7"/>
              <a:endCxn id="9" idx="1"/>
            </p:cNvCxnSpPr>
            <p:nvPr/>
          </p:nvCxnSpPr>
          <p:spPr>
            <a:xfrm>
              <a:off x="10202491" y="2436134"/>
              <a:ext cx="1624944" cy="189069"/>
            </a:xfrm>
            <a:prstGeom prst="straightConnector1">
              <a:avLst/>
            </a:prstGeom>
            <a:ln w="38100">
              <a:solidFill>
                <a:srgbClr val="FFC000"/>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aphicFrame>
        <p:nvGraphicFramePr>
          <p:cNvPr id="117" name="表格 16">
            <a:extLst>
              <a:ext uri="{FF2B5EF4-FFF2-40B4-BE49-F238E27FC236}">
                <a16:creationId xmlns:a16="http://schemas.microsoft.com/office/drawing/2014/main" id="{D09D444E-1F38-42B0-98C7-621383C2939F}"/>
              </a:ext>
            </a:extLst>
          </p:cNvPr>
          <p:cNvGraphicFramePr>
            <a:graphicFrameLocks noGrp="1"/>
          </p:cNvGraphicFramePr>
          <p:nvPr>
            <p:extLst>
              <p:ext uri="{D42A27DB-BD31-4B8C-83A1-F6EECF244321}">
                <p14:modId xmlns:p14="http://schemas.microsoft.com/office/powerpoint/2010/main" val="3266555152"/>
              </p:ext>
            </p:extLst>
          </p:nvPr>
        </p:nvGraphicFramePr>
        <p:xfrm>
          <a:off x="9200197" y="1937940"/>
          <a:ext cx="1394259" cy="640080"/>
        </p:xfrm>
        <a:graphic>
          <a:graphicData uri="http://schemas.openxmlformats.org/drawingml/2006/table">
            <a:tbl>
              <a:tblPr firstRow="1" bandRow="1">
                <a:tableStyleId>{5C22544A-7EE6-4342-B048-85BDC9FD1C3A}</a:tableStyleId>
              </a:tblPr>
              <a:tblGrid>
                <a:gridCol w="471869">
                  <a:extLst>
                    <a:ext uri="{9D8B030D-6E8A-4147-A177-3AD203B41FA5}">
                      <a16:colId xmlns:a16="http://schemas.microsoft.com/office/drawing/2014/main" val="2452499609"/>
                    </a:ext>
                  </a:extLst>
                </a:gridCol>
                <a:gridCol w="480411">
                  <a:extLst>
                    <a:ext uri="{9D8B030D-6E8A-4147-A177-3AD203B41FA5}">
                      <a16:colId xmlns:a16="http://schemas.microsoft.com/office/drawing/2014/main" val="1194594257"/>
                    </a:ext>
                  </a:extLst>
                </a:gridCol>
                <a:gridCol w="441979">
                  <a:extLst>
                    <a:ext uri="{9D8B030D-6E8A-4147-A177-3AD203B41FA5}">
                      <a16:colId xmlns:a16="http://schemas.microsoft.com/office/drawing/2014/main" val="3392609824"/>
                    </a:ext>
                  </a:extLst>
                </a:gridCol>
              </a:tblGrid>
              <a:tr h="281616">
                <a:tc>
                  <a:txBody>
                    <a:bodyPr/>
                    <a:lstStyle/>
                    <a:p>
                      <a:r>
                        <a:rPr lang="zh-CN" altLang="en-US" sz="1000" dirty="0"/>
                        <a:t>拥堵程度</a:t>
                      </a:r>
                    </a:p>
                  </a:txBody>
                  <a:tcPr/>
                </a:tc>
                <a:tc>
                  <a:txBody>
                    <a:bodyPr/>
                    <a:lstStyle/>
                    <a:p>
                      <a:r>
                        <a:rPr lang="zh-CN" altLang="en-US" sz="1000" dirty="0"/>
                        <a:t>通过时间</a:t>
                      </a:r>
                    </a:p>
                  </a:txBody>
                  <a:tcPr/>
                </a:tc>
                <a:tc>
                  <a:txBody>
                    <a:bodyPr/>
                    <a:lstStyle/>
                    <a:p>
                      <a:r>
                        <a:rPr lang="zh-CN" altLang="en-US" sz="1000" dirty="0"/>
                        <a:t>车辆数</a:t>
                      </a:r>
                    </a:p>
                  </a:txBody>
                  <a:tcPr/>
                </a:tc>
                <a:extLst>
                  <a:ext uri="{0D108BD9-81ED-4DB2-BD59-A6C34878D82A}">
                    <a16:rowId xmlns:a16="http://schemas.microsoft.com/office/drawing/2014/main" val="3339077194"/>
                  </a:ext>
                </a:extLst>
              </a:tr>
              <a:tr h="192090">
                <a:tc>
                  <a:txBody>
                    <a:bodyPr/>
                    <a:lstStyle/>
                    <a:p>
                      <a:r>
                        <a:rPr lang="en-US" altLang="zh-CN" sz="1000" dirty="0"/>
                        <a:t>Jam</a:t>
                      </a:r>
                      <a:endParaRPr lang="zh-CN" altLang="en-US" sz="1000" dirty="0"/>
                    </a:p>
                  </a:txBody>
                  <a:tcPr/>
                </a:tc>
                <a:tc>
                  <a:txBody>
                    <a:bodyPr/>
                    <a:lstStyle/>
                    <a:p>
                      <a:r>
                        <a:rPr lang="en-US" altLang="zh-CN" sz="1000" dirty="0"/>
                        <a:t>120</a:t>
                      </a:r>
                      <a:endParaRPr lang="zh-CN" altLang="en-US" sz="1000" dirty="0"/>
                    </a:p>
                  </a:txBody>
                  <a:tcPr/>
                </a:tc>
                <a:tc>
                  <a:txBody>
                    <a:bodyPr/>
                    <a:lstStyle/>
                    <a:p>
                      <a:r>
                        <a:rPr lang="en-US" altLang="zh-CN" sz="1000" dirty="0"/>
                        <a:t>38</a:t>
                      </a:r>
                      <a:endParaRPr lang="zh-CN" altLang="en-US" sz="1000" dirty="0"/>
                    </a:p>
                  </a:txBody>
                  <a:tcPr/>
                </a:tc>
                <a:extLst>
                  <a:ext uri="{0D108BD9-81ED-4DB2-BD59-A6C34878D82A}">
                    <a16:rowId xmlns:a16="http://schemas.microsoft.com/office/drawing/2014/main" val="1923199771"/>
                  </a:ext>
                </a:extLst>
              </a:tr>
            </a:tbl>
          </a:graphicData>
        </a:graphic>
      </p:graphicFrame>
      <p:cxnSp>
        <p:nvCxnSpPr>
          <p:cNvPr id="119" name="直接箭头连接符 118">
            <a:extLst>
              <a:ext uri="{FF2B5EF4-FFF2-40B4-BE49-F238E27FC236}">
                <a16:creationId xmlns:a16="http://schemas.microsoft.com/office/drawing/2014/main" id="{15711C3B-3798-44C8-8128-906B648E8764}"/>
              </a:ext>
            </a:extLst>
          </p:cNvPr>
          <p:cNvCxnSpPr>
            <a:cxnSpLocks/>
          </p:cNvCxnSpPr>
          <p:nvPr/>
        </p:nvCxnSpPr>
        <p:spPr>
          <a:xfrm>
            <a:off x="10267351" y="2551720"/>
            <a:ext cx="209833" cy="4193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5413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矩形 56">
            <a:extLst>
              <a:ext uri="{FF2B5EF4-FFF2-40B4-BE49-F238E27FC236}">
                <a16:creationId xmlns:a16="http://schemas.microsoft.com/office/drawing/2014/main" id="{35A16274-6C18-4D11-B997-72326571838D}"/>
              </a:ext>
            </a:extLst>
          </p:cNvPr>
          <p:cNvSpPr/>
          <p:nvPr/>
        </p:nvSpPr>
        <p:spPr>
          <a:xfrm>
            <a:off x="9383326" y="2422501"/>
            <a:ext cx="2641506" cy="241402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a:solidFill>
                  <a:schemeClr val="tx1"/>
                </a:solidFill>
              </a:rPr>
              <a:t>1</a:t>
            </a:r>
            <a:endParaRPr lang="zh-CN" altLang="en-US" dirty="0">
              <a:solidFill>
                <a:schemeClr val="tx1"/>
              </a:solidFill>
            </a:endParaRPr>
          </a:p>
        </p:txBody>
      </p:sp>
      <p:sp>
        <p:nvSpPr>
          <p:cNvPr id="2" name="标题 1">
            <a:extLst>
              <a:ext uri="{FF2B5EF4-FFF2-40B4-BE49-F238E27FC236}">
                <a16:creationId xmlns:a16="http://schemas.microsoft.com/office/drawing/2014/main" id="{97392D56-9D7A-450B-AA09-E67CF62FFB94}"/>
              </a:ext>
            </a:extLst>
          </p:cNvPr>
          <p:cNvSpPr>
            <a:spLocks noGrp="1"/>
          </p:cNvSpPr>
          <p:nvPr>
            <p:ph type="title"/>
          </p:nvPr>
        </p:nvSpPr>
        <p:spPr/>
        <p:txBody>
          <a:bodyPr/>
          <a:lstStyle/>
          <a:p>
            <a:r>
              <a:rPr lang="zh-CN" altLang="en-US" dirty="0"/>
              <a:t>图模型</a:t>
            </a:r>
          </a:p>
        </p:txBody>
      </p:sp>
      <p:sp>
        <p:nvSpPr>
          <p:cNvPr id="3" name="内容占位符 2">
            <a:extLst>
              <a:ext uri="{FF2B5EF4-FFF2-40B4-BE49-F238E27FC236}">
                <a16:creationId xmlns:a16="http://schemas.microsoft.com/office/drawing/2014/main" id="{16EEC940-BBD4-443A-8E55-6C93EA07DD4B}"/>
              </a:ext>
            </a:extLst>
          </p:cNvPr>
          <p:cNvSpPr>
            <a:spLocks noGrp="1"/>
          </p:cNvSpPr>
          <p:nvPr>
            <p:ph idx="1"/>
          </p:nvPr>
        </p:nvSpPr>
        <p:spPr>
          <a:xfrm>
            <a:off x="490451" y="1213658"/>
            <a:ext cx="8596834" cy="5370641"/>
          </a:xfrm>
        </p:spPr>
        <p:txBody>
          <a:bodyPr>
            <a:noAutofit/>
          </a:bodyPr>
          <a:lstStyle/>
          <a:p>
            <a:pPr marL="0" indent="0">
              <a:buNone/>
            </a:pPr>
            <a:r>
              <a:rPr lang="zh-CN" altLang="en-US" dirty="0"/>
              <a:t>思路</a:t>
            </a:r>
            <a:r>
              <a:rPr lang="en-US" altLang="zh-CN" dirty="0"/>
              <a:t>2</a:t>
            </a:r>
            <a:r>
              <a:rPr lang="zh-CN" altLang="en-US" dirty="0"/>
              <a:t>：</a:t>
            </a:r>
            <a:r>
              <a:rPr lang="zh-CN" altLang="en-US" sz="2400" dirty="0"/>
              <a:t>用多边表示不同时间的边数据（路口为点，不同时间的道路为边，道路状态为边属性）</a:t>
            </a:r>
          </a:p>
          <a:p>
            <a:pPr lvl="1"/>
            <a:r>
              <a:rPr lang="zh-CN" altLang="en-US" dirty="0"/>
              <a:t>给边的“通过时间” “开始时间” “结束时间”属性创建索引</a:t>
            </a:r>
            <a:endParaRPr lang="en-US" altLang="zh-CN" dirty="0"/>
          </a:p>
          <a:p>
            <a:r>
              <a:rPr lang="zh-CN" altLang="en-US" dirty="0"/>
              <a:t>查询过程</a:t>
            </a:r>
            <a:endParaRPr lang="en-US" altLang="zh-CN" dirty="0"/>
          </a:p>
          <a:p>
            <a:pPr lvl="1"/>
            <a:r>
              <a:rPr lang="zh-CN" altLang="en-US" dirty="0"/>
              <a:t>历史快照查询</a:t>
            </a:r>
          </a:p>
          <a:p>
            <a:pPr lvl="2"/>
            <a:r>
              <a:rPr lang="zh-CN" altLang="en-US" dirty="0"/>
              <a:t>全市所有道路在</a:t>
            </a:r>
            <a:r>
              <a:rPr lang="en-US" altLang="zh-CN" dirty="0"/>
              <a:t>X</a:t>
            </a:r>
            <a:r>
              <a:rPr lang="zh-CN" altLang="en-US" dirty="0"/>
              <a:t>点</a:t>
            </a:r>
            <a:r>
              <a:rPr lang="en-US" altLang="zh-CN" dirty="0"/>
              <a:t>X</a:t>
            </a:r>
            <a:r>
              <a:rPr lang="zh-CN" altLang="en-US" dirty="0"/>
              <a:t>分的交通情况</a:t>
            </a:r>
          </a:p>
          <a:p>
            <a:pPr lvl="1"/>
            <a:r>
              <a:rPr lang="zh-CN" altLang="en-US" dirty="0"/>
              <a:t>历史时间段聚合查询</a:t>
            </a:r>
          </a:p>
          <a:p>
            <a:pPr lvl="2"/>
            <a:r>
              <a:rPr lang="zh-CN" altLang="en-US" dirty="0"/>
              <a:t>最近</a:t>
            </a:r>
            <a:r>
              <a:rPr lang="en-US" altLang="zh-CN" dirty="0"/>
              <a:t>X</a:t>
            </a:r>
            <a:r>
              <a:rPr lang="zh-CN" altLang="en-US" dirty="0"/>
              <a:t>天学院路最慢的通过时间</a:t>
            </a:r>
          </a:p>
          <a:p>
            <a:pPr lvl="1"/>
            <a:r>
              <a:rPr lang="zh-CN" altLang="en-US" dirty="0"/>
              <a:t>时间</a:t>
            </a:r>
            <a:r>
              <a:rPr lang="en-US" altLang="zh-CN" dirty="0"/>
              <a:t>-</a:t>
            </a:r>
            <a:r>
              <a:rPr lang="zh-CN" altLang="en-US" dirty="0"/>
              <a:t>值范围条件查询</a:t>
            </a:r>
          </a:p>
          <a:p>
            <a:pPr lvl="2"/>
            <a:r>
              <a:rPr lang="zh-CN" altLang="en-US" dirty="0"/>
              <a:t>所有在</a:t>
            </a:r>
            <a:r>
              <a:rPr lang="en-US" altLang="zh-CN" dirty="0"/>
              <a:t>X</a:t>
            </a:r>
            <a:r>
              <a:rPr lang="zh-CN" altLang="en-US" dirty="0"/>
              <a:t>点处于拥堵状态的道路</a:t>
            </a:r>
          </a:p>
          <a:p>
            <a:pPr lvl="1"/>
            <a:r>
              <a:rPr lang="zh-CN" altLang="en-US" dirty="0"/>
              <a:t>路径规划</a:t>
            </a:r>
          </a:p>
          <a:p>
            <a:pPr lvl="2"/>
            <a:r>
              <a:rPr lang="en-US" altLang="zh-CN" dirty="0"/>
              <a:t>X</a:t>
            </a:r>
            <a:r>
              <a:rPr lang="zh-CN" altLang="en-US" dirty="0"/>
              <a:t>点从北航出发，</a:t>
            </a:r>
            <a:r>
              <a:rPr lang="en-US" altLang="zh-CN" dirty="0"/>
              <a:t>1</a:t>
            </a:r>
            <a:r>
              <a:rPr lang="zh-CN" altLang="en-US" dirty="0"/>
              <a:t>小时内最快能到哪</a:t>
            </a:r>
          </a:p>
          <a:p>
            <a:pPr lvl="1"/>
            <a:r>
              <a:rPr lang="zh-CN" altLang="en-US" dirty="0"/>
              <a:t>按时间递增</a:t>
            </a:r>
            <a:endParaRPr lang="en-US" altLang="zh-CN" dirty="0"/>
          </a:p>
          <a:p>
            <a:pPr lvl="1"/>
            <a:r>
              <a:rPr lang="zh-CN" altLang="en-US" dirty="0"/>
              <a:t>修改历史数据</a:t>
            </a:r>
            <a:endParaRPr lang="zh-CN" altLang="en-US" sz="2400" dirty="0"/>
          </a:p>
          <a:p>
            <a:pPr marL="0" indent="0">
              <a:buNone/>
            </a:pPr>
            <a:endParaRPr lang="zh-CN" altLang="en-US" sz="2400" dirty="0"/>
          </a:p>
        </p:txBody>
      </p:sp>
      <p:sp>
        <p:nvSpPr>
          <p:cNvPr id="6" name="灯片编号占位符 5">
            <a:extLst>
              <a:ext uri="{FF2B5EF4-FFF2-40B4-BE49-F238E27FC236}">
                <a16:creationId xmlns:a16="http://schemas.microsoft.com/office/drawing/2014/main" id="{7A243B8B-1973-4555-B50B-1C38DF334495}"/>
              </a:ext>
            </a:extLst>
          </p:cNvPr>
          <p:cNvSpPr>
            <a:spLocks noGrp="1"/>
          </p:cNvSpPr>
          <p:nvPr>
            <p:ph type="sldNum" sz="quarter" idx="12"/>
          </p:nvPr>
        </p:nvSpPr>
        <p:spPr>
          <a:xfrm>
            <a:off x="11511263" y="6357622"/>
            <a:ext cx="664723" cy="365125"/>
          </a:xfrm>
        </p:spPr>
        <p:txBody>
          <a:bodyPr/>
          <a:lstStyle/>
          <a:p>
            <a:fld id="{B8B7891E-84B6-4C0F-82BB-6C5B97788572}" type="slidenum">
              <a:rPr lang="zh-CN" altLang="en-US" smtClean="0"/>
              <a:t>23</a:t>
            </a:fld>
            <a:endParaRPr lang="zh-CN" altLang="en-US" dirty="0"/>
          </a:p>
        </p:txBody>
      </p:sp>
      <p:sp>
        <p:nvSpPr>
          <p:cNvPr id="5" name="弧形 4">
            <a:extLst>
              <a:ext uri="{FF2B5EF4-FFF2-40B4-BE49-F238E27FC236}">
                <a16:creationId xmlns:a16="http://schemas.microsoft.com/office/drawing/2014/main" id="{F3A64953-127B-4BF3-B3C4-2C3D670B752E}"/>
              </a:ext>
            </a:extLst>
          </p:cNvPr>
          <p:cNvSpPr/>
          <p:nvPr/>
        </p:nvSpPr>
        <p:spPr>
          <a:xfrm>
            <a:off x="9481794" y="3262162"/>
            <a:ext cx="2454442" cy="944299"/>
          </a:xfrm>
          <a:prstGeom prst="arc">
            <a:avLst>
              <a:gd name="adj1" fmla="val 11123651"/>
              <a:gd name="adj2" fmla="val 21301816"/>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弧形 14">
            <a:extLst>
              <a:ext uri="{FF2B5EF4-FFF2-40B4-BE49-F238E27FC236}">
                <a16:creationId xmlns:a16="http://schemas.microsoft.com/office/drawing/2014/main" id="{24A4F6FF-76EF-4694-B07E-BC38DC213876}"/>
              </a:ext>
            </a:extLst>
          </p:cNvPr>
          <p:cNvSpPr/>
          <p:nvPr/>
        </p:nvSpPr>
        <p:spPr>
          <a:xfrm flipV="1">
            <a:off x="9511844" y="3123929"/>
            <a:ext cx="2454442" cy="846216"/>
          </a:xfrm>
          <a:prstGeom prst="arc">
            <a:avLst>
              <a:gd name="adj1" fmla="val 11027213"/>
              <a:gd name="adj2" fmla="val 21301816"/>
            </a:avLst>
          </a:prstGeom>
          <a:ln w="57150">
            <a:headEnd type="oval"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16" name="表格 16">
            <a:extLst>
              <a:ext uri="{FF2B5EF4-FFF2-40B4-BE49-F238E27FC236}">
                <a16:creationId xmlns:a16="http://schemas.microsoft.com/office/drawing/2014/main" id="{C4C0AC67-EC50-482E-8A7A-BAB3935DEA3E}"/>
              </a:ext>
            </a:extLst>
          </p:cNvPr>
          <p:cNvGraphicFramePr>
            <a:graphicFrameLocks noGrp="1"/>
          </p:cNvGraphicFramePr>
          <p:nvPr>
            <p:extLst>
              <p:ext uri="{D42A27DB-BD31-4B8C-83A1-F6EECF244321}">
                <p14:modId xmlns:p14="http://schemas.microsoft.com/office/powerpoint/2010/main" val="1308995743"/>
              </p:ext>
            </p:extLst>
          </p:nvPr>
        </p:nvGraphicFramePr>
        <p:xfrm>
          <a:off x="9515387" y="2562703"/>
          <a:ext cx="2404647" cy="640080"/>
        </p:xfrm>
        <a:graphic>
          <a:graphicData uri="http://schemas.openxmlformats.org/drawingml/2006/table">
            <a:tbl>
              <a:tblPr firstRow="1" bandRow="1">
                <a:tableStyleId>{5C22544A-7EE6-4342-B048-85BDC9FD1C3A}</a:tableStyleId>
              </a:tblPr>
              <a:tblGrid>
                <a:gridCol w="466573">
                  <a:extLst>
                    <a:ext uri="{9D8B030D-6E8A-4147-A177-3AD203B41FA5}">
                      <a16:colId xmlns:a16="http://schemas.microsoft.com/office/drawing/2014/main" val="2452499609"/>
                    </a:ext>
                  </a:extLst>
                </a:gridCol>
                <a:gridCol w="475018">
                  <a:extLst>
                    <a:ext uri="{9D8B030D-6E8A-4147-A177-3AD203B41FA5}">
                      <a16:colId xmlns:a16="http://schemas.microsoft.com/office/drawing/2014/main" val="1194594257"/>
                    </a:ext>
                  </a:extLst>
                </a:gridCol>
                <a:gridCol w="437017">
                  <a:extLst>
                    <a:ext uri="{9D8B030D-6E8A-4147-A177-3AD203B41FA5}">
                      <a16:colId xmlns:a16="http://schemas.microsoft.com/office/drawing/2014/main" val="3392609824"/>
                    </a:ext>
                  </a:extLst>
                </a:gridCol>
                <a:gridCol w="522520">
                  <a:extLst>
                    <a:ext uri="{9D8B030D-6E8A-4147-A177-3AD203B41FA5}">
                      <a16:colId xmlns:a16="http://schemas.microsoft.com/office/drawing/2014/main" val="3696547447"/>
                    </a:ext>
                  </a:extLst>
                </a:gridCol>
                <a:gridCol w="503519">
                  <a:extLst>
                    <a:ext uri="{9D8B030D-6E8A-4147-A177-3AD203B41FA5}">
                      <a16:colId xmlns:a16="http://schemas.microsoft.com/office/drawing/2014/main" val="1310075281"/>
                    </a:ext>
                  </a:extLst>
                </a:gridCol>
              </a:tblGrid>
              <a:tr h="259208">
                <a:tc>
                  <a:txBody>
                    <a:bodyPr/>
                    <a:lstStyle/>
                    <a:p>
                      <a:r>
                        <a:rPr lang="zh-CN" altLang="en-US" sz="1000" dirty="0"/>
                        <a:t>拥堵程度</a:t>
                      </a:r>
                    </a:p>
                  </a:txBody>
                  <a:tcPr/>
                </a:tc>
                <a:tc>
                  <a:txBody>
                    <a:bodyPr/>
                    <a:lstStyle/>
                    <a:p>
                      <a:r>
                        <a:rPr lang="zh-CN" altLang="en-US" sz="1000" dirty="0"/>
                        <a:t>通过时间</a:t>
                      </a:r>
                    </a:p>
                  </a:txBody>
                  <a:tcPr/>
                </a:tc>
                <a:tc>
                  <a:txBody>
                    <a:bodyPr/>
                    <a:lstStyle/>
                    <a:p>
                      <a:r>
                        <a:rPr lang="zh-CN" altLang="en-US" sz="1000" dirty="0"/>
                        <a:t>车辆数</a:t>
                      </a:r>
                    </a:p>
                  </a:txBody>
                  <a:tcPr/>
                </a:tc>
                <a:tc>
                  <a:txBody>
                    <a:bodyPr/>
                    <a:lstStyle/>
                    <a:p>
                      <a:r>
                        <a:rPr lang="zh-CN" altLang="en-US" sz="1000" dirty="0"/>
                        <a:t>开始时间</a:t>
                      </a:r>
                    </a:p>
                  </a:txBody>
                  <a:tcPr/>
                </a:tc>
                <a:tc>
                  <a:txBody>
                    <a:bodyPr/>
                    <a:lstStyle/>
                    <a:p>
                      <a:r>
                        <a:rPr lang="zh-CN" altLang="en-US" sz="1000" dirty="0"/>
                        <a:t>结束时间</a:t>
                      </a:r>
                    </a:p>
                  </a:txBody>
                  <a:tcPr/>
                </a:tc>
                <a:extLst>
                  <a:ext uri="{0D108BD9-81ED-4DB2-BD59-A6C34878D82A}">
                    <a16:rowId xmlns:a16="http://schemas.microsoft.com/office/drawing/2014/main" val="3339077194"/>
                  </a:ext>
                </a:extLst>
              </a:tr>
              <a:tr h="242592">
                <a:tc>
                  <a:txBody>
                    <a:bodyPr/>
                    <a:lstStyle/>
                    <a:p>
                      <a:r>
                        <a:rPr lang="en-US" altLang="zh-CN" sz="1000" dirty="0"/>
                        <a:t>Jam</a:t>
                      </a:r>
                      <a:endParaRPr lang="zh-CN" altLang="en-US" sz="1000" dirty="0"/>
                    </a:p>
                  </a:txBody>
                  <a:tcPr/>
                </a:tc>
                <a:tc>
                  <a:txBody>
                    <a:bodyPr/>
                    <a:lstStyle/>
                    <a:p>
                      <a:r>
                        <a:rPr lang="en-US" altLang="zh-CN" sz="1000" dirty="0"/>
                        <a:t>120</a:t>
                      </a:r>
                      <a:endParaRPr lang="zh-CN" altLang="en-US" sz="1000" dirty="0"/>
                    </a:p>
                  </a:txBody>
                  <a:tcPr/>
                </a:tc>
                <a:tc>
                  <a:txBody>
                    <a:bodyPr/>
                    <a:lstStyle/>
                    <a:p>
                      <a:r>
                        <a:rPr lang="en-US" altLang="zh-CN" sz="1000" dirty="0"/>
                        <a:t>38</a:t>
                      </a:r>
                      <a:endParaRPr lang="zh-CN" altLang="en-US" sz="1000" dirty="0"/>
                    </a:p>
                  </a:txBody>
                  <a:tcPr/>
                </a:tc>
                <a:tc>
                  <a:txBody>
                    <a:bodyPr/>
                    <a:lstStyle/>
                    <a:p>
                      <a:r>
                        <a:rPr lang="en-US" altLang="zh-CN" sz="1000" dirty="0"/>
                        <a:t>8:00</a:t>
                      </a:r>
                      <a:endParaRPr lang="zh-CN" altLang="en-US" sz="1000" dirty="0"/>
                    </a:p>
                  </a:txBody>
                  <a:tcPr/>
                </a:tc>
                <a:tc>
                  <a:txBody>
                    <a:bodyPr/>
                    <a:lstStyle/>
                    <a:p>
                      <a:r>
                        <a:rPr lang="en-US" altLang="zh-CN" sz="1000" dirty="0"/>
                        <a:t>8:04</a:t>
                      </a:r>
                      <a:endParaRPr lang="zh-CN" altLang="en-US" sz="1000" dirty="0"/>
                    </a:p>
                  </a:txBody>
                  <a:tcPr/>
                </a:tc>
                <a:extLst>
                  <a:ext uri="{0D108BD9-81ED-4DB2-BD59-A6C34878D82A}">
                    <a16:rowId xmlns:a16="http://schemas.microsoft.com/office/drawing/2014/main" val="1923199771"/>
                  </a:ext>
                </a:extLst>
              </a:tr>
            </a:tbl>
          </a:graphicData>
        </a:graphic>
      </p:graphicFrame>
      <p:graphicFrame>
        <p:nvGraphicFramePr>
          <p:cNvPr id="18" name="表格 16">
            <a:extLst>
              <a:ext uri="{FF2B5EF4-FFF2-40B4-BE49-F238E27FC236}">
                <a16:creationId xmlns:a16="http://schemas.microsoft.com/office/drawing/2014/main" id="{AE3AAA89-64E7-415E-9F24-556A408936D4}"/>
              </a:ext>
            </a:extLst>
          </p:cNvPr>
          <p:cNvGraphicFramePr>
            <a:graphicFrameLocks noGrp="1"/>
          </p:cNvGraphicFramePr>
          <p:nvPr>
            <p:extLst>
              <p:ext uri="{D42A27DB-BD31-4B8C-83A1-F6EECF244321}">
                <p14:modId xmlns:p14="http://schemas.microsoft.com/office/powerpoint/2010/main" val="2301850672"/>
              </p:ext>
            </p:extLst>
          </p:nvPr>
        </p:nvGraphicFramePr>
        <p:xfrm>
          <a:off x="9511844" y="4067361"/>
          <a:ext cx="2405521" cy="640080"/>
        </p:xfrm>
        <a:graphic>
          <a:graphicData uri="http://schemas.openxmlformats.org/drawingml/2006/table">
            <a:tbl>
              <a:tblPr firstRow="1" bandRow="1">
                <a:tableStyleId>{5C22544A-7EE6-4342-B048-85BDC9FD1C3A}</a:tableStyleId>
              </a:tblPr>
              <a:tblGrid>
                <a:gridCol w="466742">
                  <a:extLst>
                    <a:ext uri="{9D8B030D-6E8A-4147-A177-3AD203B41FA5}">
                      <a16:colId xmlns:a16="http://schemas.microsoft.com/office/drawing/2014/main" val="2452499609"/>
                    </a:ext>
                  </a:extLst>
                </a:gridCol>
                <a:gridCol w="475191">
                  <a:extLst>
                    <a:ext uri="{9D8B030D-6E8A-4147-A177-3AD203B41FA5}">
                      <a16:colId xmlns:a16="http://schemas.microsoft.com/office/drawing/2014/main" val="1194594257"/>
                    </a:ext>
                  </a:extLst>
                </a:gridCol>
                <a:gridCol w="437176">
                  <a:extLst>
                    <a:ext uri="{9D8B030D-6E8A-4147-A177-3AD203B41FA5}">
                      <a16:colId xmlns:a16="http://schemas.microsoft.com/office/drawing/2014/main" val="3392609824"/>
                    </a:ext>
                  </a:extLst>
                </a:gridCol>
                <a:gridCol w="522710">
                  <a:extLst>
                    <a:ext uri="{9D8B030D-6E8A-4147-A177-3AD203B41FA5}">
                      <a16:colId xmlns:a16="http://schemas.microsoft.com/office/drawing/2014/main" val="3696547447"/>
                    </a:ext>
                  </a:extLst>
                </a:gridCol>
                <a:gridCol w="503702">
                  <a:extLst>
                    <a:ext uri="{9D8B030D-6E8A-4147-A177-3AD203B41FA5}">
                      <a16:colId xmlns:a16="http://schemas.microsoft.com/office/drawing/2014/main" val="1310075281"/>
                    </a:ext>
                  </a:extLst>
                </a:gridCol>
              </a:tblGrid>
              <a:tr h="183319">
                <a:tc>
                  <a:txBody>
                    <a:bodyPr/>
                    <a:lstStyle/>
                    <a:p>
                      <a:r>
                        <a:rPr lang="zh-CN" altLang="en-US" sz="1000" dirty="0"/>
                        <a:t>拥堵程度</a:t>
                      </a:r>
                    </a:p>
                  </a:txBody>
                  <a:tcPr/>
                </a:tc>
                <a:tc>
                  <a:txBody>
                    <a:bodyPr/>
                    <a:lstStyle/>
                    <a:p>
                      <a:r>
                        <a:rPr lang="zh-CN" altLang="en-US" sz="1000" dirty="0"/>
                        <a:t>通过时间</a:t>
                      </a:r>
                    </a:p>
                  </a:txBody>
                  <a:tcPr/>
                </a:tc>
                <a:tc>
                  <a:txBody>
                    <a:bodyPr/>
                    <a:lstStyle/>
                    <a:p>
                      <a:r>
                        <a:rPr lang="zh-CN" altLang="en-US" sz="1000" dirty="0"/>
                        <a:t>车辆数</a:t>
                      </a:r>
                    </a:p>
                  </a:txBody>
                  <a:tcPr/>
                </a:tc>
                <a:tc>
                  <a:txBody>
                    <a:bodyPr/>
                    <a:lstStyle/>
                    <a:p>
                      <a:r>
                        <a:rPr lang="zh-CN" altLang="en-US" sz="1000" dirty="0"/>
                        <a:t>开始时间</a:t>
                      </a:r>
                    </a:p>
                  </a:txBody>
                  <a:tcPr/>
                </a:tc>
                <a:tc>
                  <a:txBody>
                    <a:bodyPr/>
                    <a:lstStyle/>
                    <a:p>
                      <a:r>
                        <a:rPr lang="zh-CN" altLang="en-US" sz="1000" dirty="0"/>
                        <a:t>结束时间</a:t>
                      </a:r>
                    </a:p>
                  </a:txBody>
                  <a:tcPr/>
                </a:tc>
                <a:extLst>
                  <a:ext uri="{0D108BD9-81ED-4DB2-BD59-A6C34878D82A}">
                    <a16:rowId xmlns:a16="http://schemas.microsoft.com/office/drawing/2014/main" val="3339077194"/>
                  </a:ext>
                </a:extLst>
              </a:tr>
              <a:tr h="171568">
                <a:tc>
                  <a:txBody>
                    <a:bodyPr/>
                    <a:lstStyle/>
                    <a:p>
                      <a:r>
                        <a:rPr lang="en-US" altLang="zh-CN" sz="1000" dirty="0"/>
                        <a:t>Slow</a:t>
                      </a:r>
                      <a:endParaRPr lang="zh-CN" altLang="en-US" sz="1000" dirty="0"/>
                    </a:p>
                  </a:txBody>
                  <a:tcPr/>
                </a:tc>
                <a:tc>
                  <a:txBody>
                    <a:bodyPr/>
                    <a:lstStyle/>
                    <a:p>
                      <a:r>
                        <a:rPr lang="en-US" altLang="zh-CN" sz="1000" dirty="0"/>
                        <a:t>81</a:t>
                      </a:r>
                      <a:endParaRPr lang="zh-CN" altLang="en-US" sz="1000" dirty="0"/>
                    </a:p>
                  </a:txBody>
                  <a:tcPr/>
                </a:tc>
                <a:tc>
                  <a:txBody>
                    <a:bodyPr/>
                    <a:lstStyle/>
                    <a:p>
                      <a:r>
                        <a:rPr lang="en-US" altLang="zh-CN" sz="1000" dirty="0"/>
                        <a:t>29</a:t>
                      </a:r>
                      <a:endParaRPr lang="zh-CN" altLang="en-US" sz="1000" dirty="0"/>
                    </a:p>
                  </a:txBody>
                  <a:tcPr/>
                </a:tc>
                <a:tc>
                  <a:txBody>
                    <a:bodyPr/>
                    <a:lstStyle/>
                    <a:p>
                      <a:r>
                        <a:rPr lang="en-US" altLang="zh-CN" sz="1000" dirty="0"/>
                        <a:t>8:05</a:t>
                      </a:r>
                      <a:endParaRPr lang="zh-CN" altLang="en-US" sz="1000" dirty="0"/>
                    </a:p>
                  </a:txBody>
                  <a:tcPr/>
                </a:tc>
                <a:tc>
                  <a:txBody>
                    <a:bodyPr/>
                    <a:lstStyle/>
                    <a:p>
                      <a:r>
                        <a:rPr lang="en-US" altLang="zh-CN" sz="1000" dirty="0"/>
                        <a:t>8:09</a:t>
                      </a:r>
                      <a:endParaRPr lang="zh-CN" altLang="en-US" sz="1000" dirty="0"/>
                    </a:p>
                  </a:txBody>
                  <a:tcPr/>
                </a:tc>
                <a:extLst>
                  <a:ext uri="{0D108BD9-81ED-4DB2-BD59-A6C34878D82A}">
                    <a16:rowId xmlns:a16="http://schemas.microsoft.com/office/drawing/2014/main" val="1923199771"/>
                  </a:ext>
                </a:extLst>
              </a:tr>
            </a:tbl>
          </a:graphicData>
        </a:graphic>
      </p:graphicFrame>
      <p:grpSp>
        <p:nvGrpSpPr>
          <p:cNvPr id="56" name="组合 55">
            <a:extLst>
              <a:ext uri="{FF2B5EF4-FFF2-40B4-BE49-F238E27FC236}">
                <a16:creationId xmlns:a16="http://schemas.microsoft.com/office/drawing/2014/main" id="{7516F51E-507F-4239-967C-BC6A2E4DF702}"/>
              </a:ext>
            </a:extLst>
          </p:cNvPr>
          <p:cNvGrpSpPr/>
          <p:nvPr/>
        </p:nvGrpSpPr>
        <p:grpSpPr>
          <a:xfrm>
            <a:off x="9896895" y="621594"/>
            <a:ext cx="1614368" cy="1590395"/>
            <a:chOff x="10577632" y="75967"/>
            <a:chExt cx="1614368" cy="1590395"/>
          </a:xfrm>
        </p:grpSpPr>
        <p:sp>
          <p:nvSpPr>
            <p:cNvPr id="55" name="矩形 54">
              <a:extLst>
                <a:ext uri="{FF2B5EF4-FFF2-40B4-BE49-F238E27FC236}">
                  <a16:creationId xmlns:a16="http://schemas.microsoft.com/office/drawing/2014/main" id="{BB2AF4A4-2742-4829-BED4-49C98C015C90}"/>
                </a:ext>
              </a:extLst>
            </p:cNvPr>
            <p:cNvSpPr/>
            <p:nvPr/>
          </p:nvSpPr>
          <p:spPr>
            <a:xfrm>
              <a:off x="10577632" y="148736"/>
              <a:ext cx="1614368" cy="151762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6E9F8187-6ECE-432E-BDB4-C4369467B5CA}"/>
                </a:ext>
              </a:extLst>
            </p:cNvPr>
            <p:cNvGrpSpPr/>
            <p:nvPr/>
          </p:nvGrpSpPr>
          <p:grpSpPr>
            <a:xfrm>
              <a:off x="10680713" y="75967"/>
              <a:ext cx="1428884" cy="1535424"/>
              <a:chOff x="7489874" y="1492320"/>
              <a:chExt cx="1428884" cy="1535424"/>
            </a:xfrm>
          </p:grpSpPr>
          <p:cxnSp>
            <p:nvCxnSpPr>
              <p:cNvPr id="26" name="直接箭头连接符 25">
                <a:extLst>
                  <a:ext uri="{FF2B5EF4-FFF2-40B4-BE49-F238E27FC236}">
                    <a16:creationId xmlns:a16="http://schemas.microsoft.com/office/drawing/2014/main" id="{CA833A27-33C0-4DBE-88BF-350B5D17D339}"/>
                  </a:ext>
                </a:extLst>
              </p:cNvPr>
              <p:cNvCxnSpPr>
                <a:cxnSpLocks/>
              </p:cNvCxnSpPr>
              <p:nvPr/>
            </p:nvCxnSpPr>
            <p:spPr>
              <a:xfrm>
                <a:off x="7534355" y="1981257"/>
                <a:ext cx="627049" cy="0"/>
              </a:xfrm>
              <a:prstGeom prst="straightConnector1">
                <a:avLst/>
              </a:prstGeom>
              <a:ln w="38100">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321023AA-0B7A-4626-ACDB-D8774E8C19AB}"/>
                  </a:ext>
                </a:extLst>
              </p:cNvPr>
              <p:cNvCxnSpPr>
                <a:cxnSpLocks/>
              </p:cNvCxnSpPr>
              <p:nvPr/>
            </p:nvCxnSpPr>
            <p:spPr>
              <a:xfrm flipH="1">
                <a:off x="7489874" y="1847524"/>
                <a:ext cx="630189" cy="0"/>
              </a:xfrm>
              <a:prstGeom prst="straightConnector1">
                <a:avLst/>
              </a:prstGeom>
              <a:ln w="38100">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7D0A91A6-537B-44A5-8036-2E2DEC82E0A9}"/>
                  </a:ext>
                </a:extLst>
              </p:cNvPr>
              <p:cNvCxnSpPr>
                <a:cxnSpLocks/>
              </p:cNvCxnSpPr>
              <p:nvPr/>
            </p:nvCxnSpPr>
            <p:spPr>
              <a:xfrm>
                <a:off x="8161404" y="2117012"/>
                <a:ext cx="0" cy="910732"/>
              </a:xfrm>
              <a:prstGeom prst="straightConnector1">
                <a:avLst/>
              </a:prstGeom>
              <a:ln w="38100">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77CE5D72-048B-42C0-A007-DF945AB4697D}"/>
                  </a:ext>
                </a:extLst>
              </p:cNvPr>
              <p:cNvCxnSpPr/>
              <p:nvPr/>
            </p:nvCxnSpPr>
            <p:spPr>
              <a:xfrm>
                <a:off x="8385358" y="1981257"/>
                <a:ext cx="533400" cy="0"/>
              </a:xfrm>
              <a:prstGeom prst="straightConnector1">
                <a:avLst/>
              </a:prstGeom>
              <a:ln w="38100">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96A34CB7-94F8-4412-B765-08672B34AA69}"/>
                  </a:ext>
                </a:extLst>
              </p:cNvPr>
              <p:cNvCxnSpPr>
                <a:cxnSpLocks/>
              </p:cNvCxnSpPr>
              <p:nvPr/>
            </p:nvCxnSpPr>
            <p:spPr>
              <a:xfrm flipH="1" flipV="1">
                <a:off x="8301242" y="2041863"/>
                <a:ext cx="1" cy="947382"/>
              </a:xfrm>
              <a:prstGeom prst="straightConnector1">
                <a:avLst/>
              </a:prstGeom>
              <a:ln w="38100">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73835A25-FE48-489C-B50A-89C7C17870DE}"/>
                  </a:ext>
                </a:extLst>
              </p:cNvPr>
              <p:cNvSpPr txBox="1"/>
              <p:nvPr/>
            </p:nvSpPr>
            <p:spPr>
              <a:xfrm>
                <a:off x="7592420" y="1963997"/>
                <a:ext cx="325730" cy="369332"/>
              </a:xfrm>
              <a:prstGeom prst="rect">
                <a:avLst/>
              </a:prstGeom>
              <a:noFill/>
            </p:spPr>
            <p:txBody>
              <a:bodyPr wrap="none" rtlCol="0">
                <a:spAutoFit/>
              </a:bodyPr>
              <a:lstStyle/>
              <a:p>
                <a:r>
                  <a:rPr lang="en-US" altLang="zh-CN" dirty="0"/>
                  <a:t>1</a:t>
                </a:r>
                <a:endParaRPr lang="zh-CN" altLang="en-US" dirty="0"/>
              </a:p>
            </p:txBody>
          </p:sp>
          <p:sp>
            <p:nvSpPr>
              <p:cNvPr id="32" name="文本框 31">
                <a:extLst>
                  <a:ext uri="{FF2B5EF4-FFF2-40B4-BE49-F238E27FC236}">
                    <a16:creationId xmlns:a16="http://schemas.microsoft.com/office/drawing/2014/main" id="{57250BB8-E96B-45DD-9554-389C4E293D8B}"/>
                  </a:ext>
                </a:extLst>
              </p:cNvPr>
              <p:cNvSpPr txBox="1"/>
              <p:nvPr/>
            </p:nvSpPr>
            <p:spPr>
              <a:xfrm>
                <a:off x="7869934" y="2539770"/>
                <a:ext cx="325730" cy="369332"/>
              </a:xfrm>
              <a:prstGeom prst="rect">
                <a:avLst/>
              </a:prstGeom>
              <a:noFill/>
            </p:spPr>
            <p:txBody>
              <a:bodyPr wrap="none" rtlCol="0">
                <a:spAutoFit/>
              </a:bodyPr>
              <a:lstStyle/>
              <a:p>
                <a:r>
                  <a:rPr lang="en-US" altLang="zh-CN" dirty="0"/>
                  <a:t>2</a:t>
                </a:r>
                <a:endParaRPr lang="zh-CN" altLang="en-US" dirty="0"/>
              </a:p>
            </p:txBody>
          </p:sp>
          <p:sp>
            <p:nvSpPr>
              <p:cNvPr id="33" name="文本框 32">
                <a:extLst>
                  <a:ext uri="{FF2B5EF4-FFF2-40B4-BE49-F238E27FC236}">
                    <a16:creationId xmlns:a16="http://schemas.microsoft.com/office/drawing/2014/main" id="{BE2915F3-973B-4107-920D-A4B19C499B63}"/>
                  </a:ext>
                </a:extLst>
              </p:cNvPr>
              <p:cNvSpPr txBox="1"/>
              <p:nvPr/>
            </p:nvSpPr>
            <p:spPr>
              <a:xfrm>
                <a:off x="8481536" y="1954031"/>
                <a:ext cx="325730" cy="369332"/>
              </a:xfrm>
              <a:prstGeom prst="rect">
                <a:avLst/>
              </a:prstGeom>
              <a:noFill/>
            </p:spPr>
            <p:txBody>
              <a:bodyPr wrap="none" rtlCol="0">
                <a:spAutoFit/>
              </a:bodyPr>
              <a:lstStyle/>
              <a:p>
                <a:r>
                  <a:rPr lang="en-US" altLang="zh-CN" dirty="0"/>
                  <a:t>3</a:t>
                </a:r>
                <a:endParaRPr lang="zh-CN" altLang="en-US" dirty="0"/>
              </a:p>
            </p:txBody>
          </p:sp>
          <p:sp>
            <p:nvSpPr>
              <p:cNvPr id="34" name="文本框 33">
                <a:extLst>
                  <a:ext uri="{FF2B5EF4-FFF2-40B4-BE49-F238E27FC236}">
                    <a16:creationId xmlns:a16="http://schemas.microsoft.com/office/drawing/2014/main" id="{8741E2AA-1118-409B-B286-A84E29C1E2E2}"/>
                  </a:ext>
                </a:extLst>
              </p:cNvPr>
              <p:cNvSpPr txBox="1"/>
              <p:nvPr/>
            </p:nvSpPr>
            <p:spPr>
              <a:xfrm>
                <a:off x="8269567" y="2539770"/>
                <a:ext cx="325730" cy="369332"/>
              </a:xfrm>
              <a:prstGeom prst="rect">
                <a:avLst/>
              </a:prstGeom>
              <a:noFill/>
            </p:spPr>
            <p:txBody>
              <a:bodyPr wrap="none" rtlCol="0">
                <a:spAutoFit/>
              </a:bodyPr>
              <a:lstStyle/>
              <a:p>
                <a:r>
                  <a:rPr lang="en-US" altLang="zh-CN" dirty="0"/>
                  <a:t>4</a:t>
                </a:r>
                <a:endParaRPr lang="zh-CN" altLang="en-US" dirty="0"/>
              </a:p>
            </p:txBody>
          </p:sp>
          <p:sp>
            <p:nvSpPr>
              <p:cNvPr id="35" name="文本框 34">
                <a:extLst>
                  <a:ext uri="{FF2B5EF4-FFF2-40B4-BE49-F238E27FC236}">
                    <a16:creationId xmlns:a16="http://schemas.microsoft.com/office/drawing/2014/main" id="{E4BBD827-EF63-448F-8884-6789C1F275B8}"/>
                  </a:ext>
                </a:extLst>
              </p:cNvPr>
              <p:cNvSpPr txBox="1"/>
              <p:nvPr/>
            </p:nvSpPr>
            <p:spPr>
              <a:xfrm>
                <a:off x="7623035" y="1506756"/>
                <a:ext cx="325730" cy="369332"/>
              </a:xfrm>
              <a:prstGeom prst="rect">
                <a:avLst/>
              </a:prstGeom>
              <a:noFill/>
            </p:spPr>
            <p:txBody>
              <a:bodyPr wrap="none" rtlCol="0">
                <a:spAutoFit/>
              </a:bodyPr>
              <a:lstStyle/>
              <a:p>
                <a:r>
                  <a:rPr lang="en-US" altLang="zh-CN" dirty="0"/>
                  <a:t>5</a:t>
                </a:r>
                <a:endParaRPr lang="zh-CN" altLang="en-US" dirty="0"/>
              </a:p>
            </p:txBody>
          </p:sp>
          <p:cxnSp>
            <p:nvCxnSpPr>
              <p:cNvPr id="36" name="直接箭头连接符 35">
                <a:extLst>
                  <a:ext uri="{FF2B5EF4-FFF2-40B4-BE49-F238E27FC236}">
                    <a16:creationId xmlns:a16="http://schemas.microsoft.com/office/drawing/2014/main" id="{B21C58EF-4043-4026-A087-B19E40943E91}"/>
                  </a:ext>
                </a:extLst>
              </p:cNvPr>
              <p:cNvCxnSpPr>
                <a:cxnSpLocks/>
              </p:cNvCxnSpPr>
              <p:nvPr/>
            </p:nvCxnSpPr>
            <p:spPr>
              <a:xfrm flipH="1">
                <a:off x="8301242" y="1847524"/>
                <a:ext cx="576705" cy="0"/>
              </a:xfrm>
              <a:prstGeom prst="straightConnector1">
                <a:avLst/>
              </a:prstGeom>
              <a:ln w="38100">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BD497AA9-C45A-4926-B9A5-4355DA531FCF}"/>
                  </a:ext>
                </a:extLst>
              </p:cNvPr>
              <p:cNvSpPr txBox="1"/>
              <p:nvPr/>
            </p:nvSpPr>
            <p:spPr>
              <a:xfrm>
                <a:off x="8422907" y="1492320"/>
                <a:ext cx="325730" cy="369332"/>
              </a:xfrm>
              <a:prstGeom prst="rect">
                <a:avLst/>
              </a:prstGeom>
              <a:noFill/>
            </p:spPr>
            <p:txBody>
              <a:bodyPr wrap="none" rtlCol="0">
                <a:spAutoFit/>
              </a:bodyPr>
              <a:lstStyle/>
              <a:p>
                <a:r>
                  <a:rPr lang="en-US" altLang="zh-CN" dirty="0"/>
                  <a:t>6</a:t>
                </a:r>
                <a:endParaRPr lang="zh-CN" altLang="en-US" dirty="0"/>
              </a:p>
            </p:txBody>
          </p:sp>
        </p:grpSp>
      </p:grpSp>
    </p:spTree>
    <p:extLst>
      <p:ext uri="{BB962C8B-B14F-4D97-AF65-F5344CB8AC3E}">
        <p14:creationId xmlns:p14="http://schemas.microsoft.com/office/powerpoint/2010/main" val="22359168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8C479F0-CBB9-4A93-9DAA-411E86B9E06D}"/>
              </a:ext>
            </a:extLst>
          </p:cNvPr>
          <p:cNvSpPr>
            <a:spLocks noGrp="1"/>
          </p:cNvSpPr>
          <p:nvPr>
            <p:ph type="title"/>
          </p:nvPr>
        </p:nvSpPr>
        <p:spPr/>
        <p:txBody>
          <a:bodyPr/>
          <a:lstStyle/>
          <a:p>
            <a:r>
              <a:rPr lang="zh-CN" altLang="en-US" dirty="0"/>
              <a:t>时态图（实现）模型</a:t>
            </a:r>
          </a:p>
        </p:txBody>
      </p:sp>
      <p:sp>
        <p:nvSpPr>
          <p:cNvPr id="3" name="內容版面配置區 2">
            <a:extLst>
              <a:ext uri="{FF2B5EF4-FFF2-40B4-BE49-F238E27FC236}">
                <a16:creationId xmlns:a16="http://schemas.microsoft.com/office/drawing/2014/main" id="{EEECB2D4-12AA-4F51-9FD2-39B38C9B182D}"/>
              </a:ext>
            </a:extLst>
          </p:cNvPr>
          <p:cNvSpPr>
            <a:spLocks noGrp="1"/>
          </p:cNvSpPr>
          <p:nvPr>
            <p:ph idx="1"/>
          </p:nvPr>
        </p:nvSpPr>
        <p:spPr>
          <a:xfrm>
            <a:off x="490452" y="1213658"/>
            <a:ext cx="5713578" cy="4295883"/>
          </a:xfrm>
        </p:spPr>
        <p:txBody>
          <a:bodyPr>
            <a:normAutofit/>
          </a:bodyPr>
          <a:lstStyle/>
          <a:p>
            <a:r>
              <a:rPr lang="zh-CN" altLang="en-US" dirty="0"/>
              <a:t>查询过程</a:t>
            </a:r>
            <a:endParaRPr lang="en-US" altLang="zh-CN" dirty="0"/>
          </a:p>
          <a:p>
            <a:pPr lvl="1"/>
            <a:r>
              <a:rPr lang="zh-CN" altLang="en-US" dirty="0"/>
              <a:t>历史快照查询</a:t>
            </a:r>
          </a:p>
          <a:p>
            <a:pPr lvl="2"/>
            <a:r>
              <a:rPr lang="zh-CN" altLang="en-US" dirty="0"/>
              <a:t>全市所有道路在</a:t>
            </a:r>
            <a:r>
              <a:rPr lang="en-US" altLang="zh-CN" dirty="0"/>
              <a:t>X</a:t>
            </a:r>
            <a:r>
              <a:rPr lang="zh-CN" altLang="en-US" dirty="0"/>
              <a:t>点</a:t>
            </a:r>
            <a:r>
              <a:rPr lang="en-US" altLang="zh-CN" dirty="0"/>
              <a:t>X</a:t>
            </a:r>
            <a:r>
              <a:rPr lang="zh-CN" altLang="en-US" dirty="0"/>
              <a:t>分的交通情况</a:t>
            </a:r>
          </a:p>
          <a:p>
            <a:pPr lvl="1"/>
            <a:r>
              <a:rPr lang="zh-CN" altLang="en-US" dirty="0"/>
              <a:t>历史时间段聚合查询</a:t>
            </a:r>
          </a:p>
          <a:p>
            <a:pPr lvl="2"/>
            <a:r>
              <a:rPr lang="zh-CN" altLang="en-US" dirty="0"/>
              <a:t>最近</a:t>
            </a:r>
            <a:r>
              <a:rPr lang="en-US" altLang="zh-CN" dirty="0"/>
              <a:t>X</a:t>
            </a:r>
            <a:r>
              <a:rPr lang="zh-CN" altLang="en-US" dirty="0"/>
              <a:t>天学院路最慢的通过时间</a:t>
            </a:r>
          </a:p>
          <a:p>
            <a:pPr lvl="1"/>
            <a:r>
              <a:rPr lang="zh-CN" altLang="en-US" dirty="0"/>
              <a:t>时间</a:t>
            </a:r>
            <a:r>
              <a:rPr lang="en-US" altLang="zh-CN" dirty="0"/>
              <a:t>-</a:t>
            </a:r>
            <a:r>
              <a:rPr lang="zh-CN" altLang="en-US" dirty="0"/>
              <a:t>值范围条件查询</a:t>
            </a:r>
          </a:p>
          <a:p>
            <a:pPr lvl="2"/>
            <a:r>
              <a:rPr lang="zh-CN" altLang="en-US" dirty="0"/>
              <a:t>所有在</a:t>
            </a:r>
            <a:r>
              <a:rPr lang="en-US" altLang="zh-CN" dirty="0"/>
              <a:t>X</a:t>
            </a:r>
            <a:r>
              <a:rPr lang="zh-CN" altLang="en-US" dirty="0"/>
              <a:t>点处于拥堵状态的道路</a:t>
            </a:r>
          </a:p>
          <a:p>
            <a:pPr lvl="1"/>
            <a:r>
              <a:rPr lang="zh-CN" altLang="en-US" dirty="0"/>
              <a:t>路径规划</a:t>
            </a:r>
          </a:p>
          <a:p>
            <a:pPr lvl="2"/>
            <a:r>
              <a:rPr lang="en-US" altLang="zh-CN" dirty="0"/>
              <a:t>X</a:t>
            </a:r>
            <a:r>
              <a:rPr lang="zh-CN" altLang="en-US" dirty="0"/>
              <a:t>点从北航出发，</a:t>
            </a:r>
            <a:r>
              <a:rPr lang="en-US" altLang="zh-CN" dirty="0"/>
              <a:t>1</a:t>
            </a:r>
            <a:r>
              <a:rPr lang="zh-CN" altLang="en-US" dirty="0"/>
              <a:t>小时内最快能到哪</a:t>
            </a:r>
          </a:p>
          <a:p>
            <a:pPr lvl="1"/>
            <a:r>
              <a:rPr lang="zh-CN" altLang="en-US" dirty="0"/>
              <a:t>按时间递增</a:t>
            </a:r>
            <a:endParaRPr lang="en-US" altLang="zh-CN" dirty="0"/>
          </a:p>
          <a:p>
            <a:pPr lvl="1"/>
            <a:r>
              <a:rPr lang="zh-CN" altLang="en-US" dirty="0"/>
              <a:t>修改历史数据</a:t>
            </a:r>
            <a:endParaRPr lang="zh-CN" altLang="en-US" sz="2400" dirty="0"/>
          </a:p>
        </p:txBody>
      </p:sp>
      <p:sp>
        <p:nvSpPr>
          <p:cNvPr id="17" name="圆角矩形 3">
            <a:extLst>
              <a:ext uri="{FF2B5EF4-FFF2-40B4-BE49-F238E27FC236}">
                <a16:creationId xmlns:a16="http://schemas.microsoft.com/office/drawing/2014/main" id="{0608C0D6-3E97-406F-AA09-745F0C454BB6}"/>
              </a:ext>
            </a:extLst>
          </p:cNvPr>
          <p:cNvSpPr/>
          <p:nvPr/>
        </p:nvSpPr>
        <p:spPr>
          <a:xfrm>
            <a:off x="7233141" y="1922841"/>
            <a:ext cx="914400" cy="3891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路口</a:t>
            </a:r>
          </a:p>
        </p:txBody>
      </p:sp>
      <p:sp>
        <p:nvSpPr>
          <p:cNvPr id="18" name="圆角矩形 4">
            <a:extLst>
              <a:ext uri="{FF2B5EF4-FFF2-40B4-BE49-F238E27FC236}">
                <a16:creationId xmlns:a16="http://schemas.microsoft.com/office/drawing/2014/main" id="{32DFDDEE-E869-46FA-89A2-2CC0668B3545}"/>
              </a:ext>
            </a:extLst>
          </p:cNvPr>
          <p:cNvSpPr/>
          <p:nvPr/>
        </p:nvSpPr>
        <p:spPr>
          <a:xfrm>
            <a:off x="9528121" y="1922841"/>
            <a:ext cx="711870" cy="3891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路口</a:t>
            </a:r>
          </a:p>
        </p:txBody>
      </p:sp>
      <p:cxnSp>
        <p:nvCxnSpPr>
          <p:cNvPr id="19" name="直接箭头连接符 6">
            <a:extLst>
              <a:ext uri="{FF2B5EF4-FFF2-40B4-BE49-F238E27FC236}">
                <a16:creationId xmlns:a16="http://schemas.microsoft.com/office/drawing/2014/main" id="{49CA54B8-7501-4A1A-981D-0CD95A7F6B4B}"/>
              </a:ext>
            </a:extLst>
          </p:cNvPr>
          <p:cNvCxnSpPr>
            <a:cxnSpLocks/>
            <a:stCxn id="17" idx="3"/>
            <a:endCxn id="18" idx="1"/>
          </p:cNvCxnSpPr>
          <p:nvPr/>
        </p:nvCxnSpPr>
        <p:spPr>
          <a:xfrm>
            <a:off x="8147541" y="2117394"/>
            <a:ext cx="138058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椭圆 8">
            <a:extLst>
              <a:ext uri="{FF2B5EF4-FFF2-40B4-BE49-F238E27FC236}">
                <a16:creationId xmlns:a16="http://schemas.microsoft.com/office/drawing/2014/main" id="{7B93F68F-453B-4F92-8F6C-A9659E2C72AF}"/>
              </a:ext>
            </a:extLst>
          </p:cNvPr>
          <p:cNvSpPr/>
          <p:nvPr/>
        </p:nvSpPr>
        <p:spPr>
          <a:xfrm>
            <a:off x="7080726" y="2429581"/>
            <a:ext cx="1105507" cy="37613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sz="1400" dirty="0">
                <a:solidFill>
                  <a:sysClr val="windowText" lastClr="000000"/>
                </a:solidFill>
              </a:rPr>
              <a:t>length</a:t>
            </a:r>
            <a:endParaRPr lang="zh-CN" altLang="en-US" sz="1400" dirty="0">
              <a:solidFill>
                <a:sysClr val="windowText" lastClr="000000"/>
              </a:solidFill>
            </a:endParaRPr>
          </a:p>
        </p:txBody>
      </p:sp>
      <p:sp>
        <p:nvSpPr>
          <p:cNvPr id="23" name="椭圆 9">
            <a:extLst>
              <a:ext uri="{FF2B5EF4-FFF2-40B4-BE49-F238E27FC236}">
                <a16:creationId xmlns:a16="http://schemas.microsoft.com/office/drawing/2014/main" id="{CDC35DF4-F45D-47FA-92C2-8C4629F1E59E}"/>
              </a:ext>
            </a:extLst>
          </p:cNvPr>
          <p:cNvSpPr/>
          <p:nvPr/>
        </p:nvSpPr>
        <p:spPr>
          <a:xfrm>
            <a:off x="8302427" y="2416244"/>
            <a:ext cx="1038911" cy="3761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400" dirty="0"/>
              <a:t>status</a:t>
            </a:r>
            <a:endParaRPr lang="zh-CN" altLang="en-US" sz="1400" dirty="0"/>
          </a:p>
        </p:txBody>
      </p:sp>
      <p:cxnSp>
        <p:nvCxnSpPr>
          <p:cNvPr id="24" name="直接箭头连接符 10">
            <a:extLst>
              <a:ext uri="{FF2B5EF4-FFF2-40B4-BE49-F238E27FC236}">
                <a16:creationId xmlns:a16="http://schemas.microsoft.com/office/drawing/2014/main" id="{9180CA7E-3721-4390-BF04-B9D6591DA929}"/>
              </a:ext>
            </a:extLst>
          </p:cNvPr>
          <p:cNvCxnSpPr>
            <a:endCxn id="17" idx="0"/>
          </p:cNvCxnSpPr>
          <p:nvPr/>
        </p:nvCxnSpPr>
        <p:spPr>
          <a:xfrm>
            <a:off x="7690341" y="1490582"/>
            <a:ext cx="0" cy="4322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11">
            <a:extLst>
              <a:ext uri="{FF2B5EF4-FFF2-40B4-BE49-F238E27FC236}">
                <a16:creationId xmlns:a16="http://schemas.microsoft.com/office/drawing/2014/main" id="{A4A94B5D-B31A-4906-B26A-6CDAF583B33D}"/>
              </a:ext>
            </a:extLst>
          </p:cNvPr>
          <p:cNvCxnSpPr>
            <a:endCxn id="17" idx="1"/>
          </p:cNvCxnSpPr>
          <p:nvPr/>
        </p:nvCxnSpPr>
        <p:spPr>
          <a:xfrm>
            <a:off x="6685353" y="2117394"/>
            <a:ext cx="54778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12">
            <a:extLst>
              <a:ext uri="{FF2B5EF4-FFF2-40B4-BE49-F238E27FC236}">
                <a16:creationId xmlns:a16="http://schemas.microsoft.com/office/drawing/2014/main" id="{3B4482FC-68BD-4220-9475-0EC68033B3EA}"/>
              </a:ext>
            </a:extLst>
          </p:cNvPr>
          <p:cNvCxnSpPr>
            <a:cxnSpLocks/>
            <a:stCxn id="18" idx="3"/>
          </p:cNvCxnSpPr>
          <p:nvPr/>
        </p:nvCxnSpPr>
        <p:spPr>
          <a:xfrm>
            <a:off x="10239991" y="2117394"/>
            <a:ext cx="37638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1">
            <a:extLst>
              <a:ext uri="{FF2B5EF4-FFF2-40B4-BE49-F238E27FC236}">
                <a16:creationId xmlns:a16="http://schemas.microsoft.com/office/drawing/2014/main" id="{D6682860-2946-4605-9A14-833CE272973D}"/>
              </a:ext>
            </a:extLst>
          </p:cNvPr>
          <p:cNvCxnSpPr>
            <a:cxnSpLocks/>
            <a:endCxn id="18" idx="0"/>
          </p:cNvCxnSpPr>
          <p:nvPr/>
        </p:nvCxnSpPr>
        <p:spPr>
          <a:xfrm>
            <a:off x="9884056" y="1546705"/>
            <a:ext cx="0" cy="3761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28" name="表格 27">
            <a:extLst>
              <a:ext uri="{FF2B5EF4-FFF2-40B4-BE49-F238E27FC236}">
                <a16:creationId xmlns:a16="http://schemas.microsoft.com/office/drawing/2014/main" id="{408CB216-75A1-463B-949C-6F7EDD8A9541}"/>
              </a:ext>
            </a:extLst>
          </p:cNvPr>
          <p:cNvGraphicFramePr>
            <a:graphicFrameLocks noGrp="1"/>
          </p:cNvGraphicFramePr>
          <p:nvPr>
            <p:extLst>
              <p:ext uri="{D42A27DB-BD31-4B8C-83A1-F6EECF244321}">
                <p14:modId xmlns:p14="http://schemas.microsoft.com/office/powerpoint/2010/main" val="3887139328"/>
              </p:ext>
            </p:extLst>
          </p:nvPr>
        </p:nvGraphicFramePr>
        <p:xfrm>
          <a:off x="8154149" y="3161399"/>
          <a:ext cx="2322955" cy="1813594"/>
        </p:xfrm>
        <a:graphic>
          <a:graphicData uri="http://schemas.openxmlformats.org/drawingml/2006/table">
            <a:tbl>
              <a:tblPr firstRow="1" bandRow="1">
                <a:tableStyleId>{93296810-A885-4BE3-A3E7-6D5BEEA58F35}</a:tableStyleId>
              </a:tblPr>
              <a:tblGrid>
                <a:gridCol w="1687368">
                  <a:extLst>
                    <a:ext uri="{9D8B030D-6E8A-4147-A177-3AD203B41FA5}">
                      <a16:colId xmlns:a16="http://schemas.microsoft.com/office/drawing/2014/main" val="1364618269"/>
                    </a:ext>
                  </a:extLst>
                </a:gridCol>
                <a:gridCol w="635587">
                  <a:extLst>
                    <a:ext uri="{9D8B030D-6E8A-4147-A177-3AD203B41FA5}">
                      <a16:colId xmlns:a16="http://schemas.microsoft.com/office/drawing/2014/main" val="13099369"/>
                    </a:ext>
                  </a:extLst>
                </a:gridCol>
              </a:tblGrid>
              <a:tr h="289594">
                <a:tc>
                  <a:txBody>
                    <a:bodyPr/>
                    <a:lstStyle/>
                    <a:p>
                      <a:r>
                        <a:rPr lang="en-US" altLang="zh-CN" sz="1000" dirty="0"/>
                        <a:t>TIME</a:t>
                      </a:r>
                      <a:r>
                        <a:rPr lang="zh-CN" altLang="en-US" sz="1000" dirty="0"/>
                        <a:t>（</a:t>
                      </a:r>
                      <a:r>
                        <a:rPr lang="en-US" altLang="zh-CN" sz="1000" dirty="0"/>
                        <a:t>start ~ end</a:t>
                      </a:r>
                      <a:r>
                        <a:rPr lang="zh-CN" altLang="en-US" sz="1000" dirty="0"/>
                        <a:t>）</a:t>
                      </a:r>
                    </a:p>
                  </a:txBody>
                  <a:tcPr/>
                </a:tc>
                <a:tc>
                  <a:txBody>
                    <a:bodyPr/>
                    <a:lstStyle/>
                    <a:p>
                      <a:r>
                        <a:rPr lang="en-US" altLang="zh-CN" sz="1000" dirty="0"/>
                        <a:t>status</a:t>
                      </a:r>
                      <a:endParaRPr lang="zh-CN" altLang="en-US" sz="1000" dirty="0"/>
                    </a:p>
                  </a:txBody>
                  <a:tcPr/>
                </a:tc>
                <a:extLst>
                  <a:ext uri="{0D108BD9-81ED-4DB2-BD59-A6C34878D82A}">
                    <a16:rowId xmlns:a16="http://schemas.microsoft.com/office/drawing/2014/main" val="1407429700"/>
                  </a:ext>
                </a:extLst>
              </a:tr>
              <a:tr h="187251">
                <a:tc>
                  <a:txBody>
                    <a:bodyPr/>
                    <a:lstStyle/>
                    <a:p>
                      <a:r>
                        <a:rPr lang="en-US" altLang="zh-CN" sz="1000" dirty="0"/>
                        <a:t>INIT </a:t>
                      </a:r>
                      <a:r>
                        <a:rPr lang="en-US" altLang="zh-CN" sz="1000" baseline="0" dirty="0"/>
                        <a:t>~ </a:t>
                      </a:r>
                      <a:r>
                        <a:rPr lang="en-US" altLang="zh-CN" sz="1000" dirty="0"/>
                        <a:t>2018.11.04</a:t>
                      </a:r>
                      <a:r>
                        <a:rPr lang="en-US" altLang="zh-CN" sz="1000" baseline="0" dirty="0"/>
                        <a:t> 17:45</a:t>
                      </a:r>
                      <a:endParaRPr lang="zh-CN" altLang="en-US" sz="1000" dirty="0"/>
                    </a:p>
                  </a:txBody>
                  <a:tcPr/>
                </a:tc>
                <a:tc>
                  <a:txBody>
                    <a:bodyPr/>
                    <a:lstStyle/>
                    <a:p>
                      <a:r>
                        <a:rPr lang="en-US" altLang="zh-CN" sz="1000" dirty="0"/>
                        <a:t>smooth</a:t>
                      </a:r>
                      <a:endParaRPr lang="zh-CN" altLang="en-US" sz="1000" dirty="0"/>
                    </a:p>
                  </a:txBody>
                  <a:tcPr/>
                </a:tc>
                <a:extLst>
                  <a:ext uri="{0D108BD9-81ED-4DB2-BD59-A6C34878D82A}">
                    <a16:rowId xmlns:a16="http://schemas.microsoft.com/office/drawing/2014/main" val="2370754591"/>
                  </a:ext>
                </a:extLst>
              </a:tr>
              <a:tr h="187251">
                <a:tc>
                  <a:txBody>
                    <a:bodyPr/>
                    <a:lstStyle/>
                    <a:p>
                      <a:r>
                        <a:rPr lang="en-US" altLang="zh-CN" sz="1000" dirty="0"/>
                        <a:t>2018.11.04</a:t>
                      </a:r>
                      <a:r>
                        <a:rPr lang="en-US" altLang="zh-CN" sz="1000" baseline="0" dirty="0"/>
                        <a:t> 17:45 ~ 17:50</a:t>
                      </a:r>
                      <a:endParaRPr lang="zh-CN" altLang="en-US" sz="1000" dirty="0"/>
                    </a:p>
                  </a:txBody>
                  <a:tcPr/>
                </a:tc>
                <a:tc>
                  <a:txBody>
                    <a:bodyPr/>
                    <a:lstStyle/>
                    <a:p>
                      <a:r>
                        <a:rPr lang="en-US" altLang="zh-CN" sz="1000" dirty="0"/>
                        <a:t>smooth</a:t>
                      </a:r>
                      <a:endParaRPr lang="zh-CN" altLang="en-US" sz="1000" dirty="0"/>
                    </a:p>
                  </a:txBody>
                  <a:tcPr/>
                </a:tc>
                <a:extLst>
                  <a:ext uri="{0D108BD9-81ED-4DB2-BD59-A6C34878D82A}">
                    <a16:rowId xmlns:a16="http://schemas.microsoft.com/office/drawing/2014/main" val="4132972305"/>
                  </a:ext>
                </a:extLst>
              </a:tr>
              <a:tr h="187251">
                <a:tc>
                  <a:txBody>
                    <a:bodyPr/>
                    <a:lstStyle/>
                    <a:p>
                      <a:r>
                        <a:rPr lang="en-US" altLang="zh-CN" sz="1000" dirty="0"/>
                        <a:t>…</a:t>
                      </a:r>
                      <a:endParaRPr lang="zh-CN" altLang="en-US" sz="1000" dirty="0"/>
                    </a:p>
                  </a:txBody>
                  <a:tcPr/>
                </a:tc>
                <a:tc>
                  <a:txBody>
                    <a:bodyPr/>
                    <a:lstStyle/>
                    <a:p>
                      <a:r>
                        <a:rPr lang="en-US" altLang="zh-CN" sz="1000" dirty="0"/>
                        <a:t>…</a:t>
                      </a:r>
                      <a:endParaRPr lang="zh-CN" altLang="en-US" sz="1000" dirty="0"/>
                    </a:p>
                  </a:txBody>
                  <a:tcPr/>
                </a:tc>
                <a:extLst>
                  <a:ext uri="{0D108BD9-81ED-4DB2-BD59-A6C34878D82A}">
                    <a16:rowId xmlns:a16="http://schemas.microsoft.com/office/drawing/2014/main" val="4006852039"/>
                  </a:ext>
                </a:extLst>
              </a:tr>
              <a:tr h="187251">
                <a:tc>
                  <a:txBody>
                    <a:bodyPr/>
                    <a:lstStyle/>
                    <a:p>
                      <a:r>
                        <a:rPr lang="en-US" altLang="zh-CN" sz="1000" dirty="0"/>
                        <a:t>2018.11.04</a:t>
                      </a:r>
                      <a:r>
                        <a:rPr lang="en-US" altLang="zh-CN" sz="1000" baseline="0" dirty="0"/>
                        <a:t> 17:55 ~ 18:00</a:t>
                      </a:r>
                      <a:endParaRPr lang="zh-CN" altLang="en-US" sz="1000" dirty="0"/>
                    </a:p>
                  </a:txBody>
                  <a:tcPr/>
                </a:tc>
                <a:tc>
                  <a:txBody>
                    <a:bodyPr/>
                    <a:lstStyle/>
                    <a:p>
                      <a:r>
                        <a:rPr lang="en-US" altLang="zh-CN" sz="1000" dirty="0"/>
                        <a:t>slow</a:t>
                      </a:r>
                      <a:endParaRPr lang="zh-CN" altLang="en-US" sz="1000" dirty="0"/>
                    </a:p>
                  </a:txBody>
                  <a:tcPr/>
                </a:tc>
                <a:extLst>
                  <a:ext uri="{0D108BD9-81ED-4DB2-BD59-A6C34878D82A}">
                    <a16:rowId xmlns:a16="http://schemas.microsoft.com/office/drawing/2014/main" val="2536037779"/>
                  </a:ext>
                </a:extLst>
              </a:tr>
              <a:tr h="187251">
                <a:tc>
                  <a:txBody>
                    <a:bodyPr/>
                    <a:lstStyle/>
                    <a:p>
                      <a:r>
                        <a:rPr lang="en-US" altLang="zh-CN" sz="1000" dirty="0"/>
                        <a:t>2018.11.04</a:t>
                      </a:r>
                      <a:r>
                        <a:rPr lang="en-US" altLang="zh-CN" sz="1000" baseline="0" dirty="0"/>
                        <a:t> 18:00 ~ NOW</a:t>
                      </a:r>
                      <a:endParaRPr lang="zh-CN" altLang="en-US" sz="1000" dirty="0"/>
                    </a:p>
                  </a:txBody>
                  <a:tcPr/>
                </a:tc>
                <a:tc>
                  <a:txBody>
                    <a:bodyPr/>
                    <a:lstStyle/>
                    <a:p>
                      <a:r>
                        <a:rPr lang="en-US" altLang="zh-CN" sz="1000" dirty="0"/>
                        <a:t>jam</a:t>
                      </a:r>
                      <a:endParaRPr lang="zh-CN" altLang="en-US" sz="1000" dirty="0"/>
                    </a:p>
                  </a:txBody>
                  <a:tcPr/>
                </a:tc>
                <a:extLst>
                  <a:ext uri="{0D108BD9-81ED-4DB2-BD59-A6C34878D82A}">
                    <a16:rowId xmlns:a16="http://schemas.microsoft.com/office/drawing/2014/main" val="3253652744"/>
                  </a:ext>
                </a:extLst>
              </a:tr>
            </a:tbl>
          </a:graphicData>
        </a:graphic>
      </p:graphicFrame>
      <p:sp>
        <p:nvSpPr>
          <p:cNvPr id="29" name="下箭头 27">
            <a:extLst>
              <a:ext uri="{FF2B5EF4-FFF2-40B4-BE49-F238E27FC236}">
                <a16:creationId xmlns:a16="http://schemas.microsoft.com/office/drawing/2014/main" id="{4295CE71-0FA4-47C4-9211-E5A10B293FCC}"/>
              </a:ext>
            </a:extLst>
          </p:cNvPr>
          <p:cNvSpPr/>
          <p:nvPr/>
        </p:nvSpPr>
        <p:spPr>
          <a:xfrm>
            <a:off x="8520324" y="2801806"/>
            <a:ext cx="603115" cy="356681"/>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1400"/>
          </a:p>
        </p:txBody>
      </p:sp>
      <p:sp>
        <p:nvSpPr>
          <p:cNvPr id="30" name="下箭头 29">
            <a:extLst>
              <a:ext uri="{FF2B5EF4-FFF2-40B4-BE49-F238E27FC236}">
                <a16:creationId xmlns:a16="http://schemas.microsoft.com/office/drawing/2014/main" id="{78884961-9080-4F2C-AAA1-5466110A8A59}"/>
              </a:ext>
            </a:extLst>
          </p:cNvPr>
          <p:cNvSpPr/>
          <p:nvPr/>
        </p:nvSpPr>
        <p:spPr>
          <a:xfrm>
            <a:off x="7365437" y="2815143"/>
            <a:ext cx="603115" cy="356681"/>
          </a:xfrm>
          <a:prstGeom prst="down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sz="1400"/>
          </a:p>
        </p:txBody>
      </p:sp>
      <p:graphicFrame>
        <p:nvGraphicFramePr>
          <p:cNvPr id="31" name="表格 30">
            <a:extLst>
              <a:ext uri="{FF2B5EF4-FFF2-40B4-BE49-F238E27FC236}">
                <a16:creationId xmlns:a16="http://schemas.microsoft.com/office/drawing/2014/main" id="{2E41F854-89A8-4716-A29F-BFA4800AAB88}"/>
              </a:ext>
            </a:extLst>
          </p:cNvPr>
          <p:cNvGraphicFramePr>
            <a:graphicFrameLocks noGrp="1"/>
          </p:cNvGraphicFramePr>
          <p:nvPr>
            <p:extLst>
              <p:ext uri="{D42A27DB-BD31-4B8C-83A1-F6EECF244321}">
                <p14:modId xmlns:p14="http://schemas.microsoft.com/office/powerpoint/2010/main" val="2323313324"/>
              </p:ext>
            </p:extLst>
          </p:nvPr>
        </p:nvGraphicFramePr>
        <p:xfrm>
          <a:off x="7268160" y="3164736"/>
          <a:ext cx="797668" cy="609600"/>
        </p:xfrm>
        <a:graphic>
          <a:graphicData uri="http://schemas.openxmlformats.org/drawingml/2006/table">
            <a:tbl>
              <a:tblPr firstRow="1" bandRow="1">
                <a:tableStyleId>{00A15C55-8517-42AA-B614-E9B94910E393}</a:tableStyleId>
              </a:tblPr>
              <a:tblGrid>
                <a:gridCol w="797668">
                  <a:extLst>
                    <a:ext uri="{9D8B030D-6E8A-4147-A177-3AD203B41FA5}">
                      <a16:colId xmlns:a16="http://schemas.microsoft.com/office/drawing/2014/main" val="13099369"/>
                    </a:ext>
                  </a:extLst>
                </a:gridCol>
              </a:tblGrid>
              <a:tr h="204263">
                <a:tc>
                  <a:txBody>
                    <a:bodyPr/>
                    <a:lstStyle/>
                    <a:p>
                      <a:r>
                        <a:rPr lang="en-US" altLang="zh-CN" sz="1400" dirty="0">
                          <a:solidFill>
                            <a:sysClr val="windowText" lastClr="000000"/>
                          </a:solidFill>
                        </a:rPr>
                        <a:t>VALUE</a:t>
                      </a:r>
                      <a:endParaRPr lang="zh-CN" altLang="en-US" sz="1400" dirty="0">
                        <a:solidFill>
                          <a:sysClr val="windowText" lastClr="000000"/>
                        </a:solidFill>
                      </a:endParaRPr>
                    </a:p>
                  </a:txBody>
                  <a:tcPr/>
                </a:tc>
                <a:extLst>
                  <a:ext uri="{0D108BD9-81ED-4DB2-BD59-A6C34878D82A}">
                    <a16:rowId xmlns:a16="http://schemas.microsoft.com/office/drawing/2014/main" val="1407429700"/>
                  </a:ext>
                </a:extLst>
              </a:tr>
              <a:tr h="204263">
                <a:tc>
                  <a:txBody>
                    <a:bodyPr/>
                    <a:lstStyle/>
                    <a:p>
                      <a:r>
                        <a:rPr lang="en-US" altLang="zh-CN" sz="1400" dirty="0"/>
                        <a:t>1800</a:t>
                      </a:r>
                      <a:r>
                        <a:rPr lang="zh-CN" altLang="en-US" sz="1400" dirty="0"/>
                        <a:t>米</a:t>
                      </a:r>
                    </a:p>
                  </a:txBody>
                  <a:tcPr/>
                </a:tc>
                <a:extLst>
                  <a:ext uri="{0D108BD9-81ED-4DB2-BD59-A6C34878D82A}">
                    <a16:rowId xmlns:a16="http://schemas.microsoft.com/office/drawing/2014/main" val="4060121095"/>
                  </a:ext>
                </a:extLst>
              </a:tr>
            </a:tbl>
          </a:graphicData>
        </a:graphic>
      </p:graphicFrame>
      <p:cxnSp>
        <p:nvCxnSpPr>
          <p:cNvPr id="32" name="直接箭头连接符 32">
            <a:extLst>
              <a:ext uri="{FF2B5EF4-FFF2-40B4-BE49-F238E27FC236}">
                <a16:creationId xmlns:a16="http://schemas.microsoft.com/office/drawing/2014/main" id="{970AB60A-2A1D-4F0A-99C1-A31A1444AD3E}"/>
              </a:ext>
            </a:extLst>
          </p:cNvPr>
          <p:cNvCxnSpPr>
            <a:cxnSpLocks/>
            <a:stCxn id="40" idx="2"/>
            <a:endCxn id="20" idx="7"/>
          </p:cNvCxnSpPr>
          <p:nvPr/>
        </p:nvCxnSpPr>
        <p:spPr>
          <a:xfrm flipH="1">
            <a:off x="8024335" y="2238403"/>
            <a:ext cx="719023" cy="246262"/>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3">
            <a:extLst>
              <a:ext uri="{FF2B5EF4-FFF2-40B4-BE49-F238E27FC236}">
                <a16:creationId xmlns:a16="http://schemas.microsoft.com/office/drawing/2014/main" id="{C96982E1-1A34-4E76-9AB4-E39B1546A6BD}"/>
              </a:ext>
            </a:extLst>
          </p:cNvPr>
          <p:cNvCxnSpPr>
            <a:stCxn id="40" idx="2"/>
            <a:endCxn id="23" idx="0"/>
          </p:cNvCxnSpPr>
          <p:nvPr/>
        </p:nvCxnSpPr>
        <p:spPr>
          <a:xfrm>
            <a:off x="8743358" y="2238403"/>
            <a:ext cx="78525" cy="177841"/>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4" name="椭圆 41">
            <a:extLst>
              <a:ext uri="{FF2B5EF4-FFF2-40B4-BE49-F238E27FC236}">
                <a16:creationId xmlns:a16="http://schemas.microsoft.com/office/drawing/2014/main" id="{AD7895E3-EE3B-4672-88C1-761805EDFD86}"/>
              </a:ext>
            </a:extLst>
          </p:cNvPr>
          <p:cNvSpPr/>
          <p:nvPr/>
        </p:nvSpPr>
        <p:spPr>
          <a:xfrm>
            <a:off x="9412674" y="2416245"/>
            <a:ext cx="1038911" cy="3761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200" dirty="0"/>
              <a:t>travel-time</a:t>
            </a:r>
            <a:endParaRPr lang="zh-CN" altLang="en-US" sz="1200" dirty="0"/>
          </a:p>
        </p:txBody>
      </p:sp>
      <p:sp>
        <p:nvSpPr>
          <p:cNvPr id="35" name="椭圆 43">
            <a:extLst>
              <a:ext uri="{FF2B5EF4-FFF2-40B4-BE49-F238E27FC236}">
                <a16:creationId xmlns:a16="http://schemas.microsoft.com/office/drawing/2014/main" id="{7530DA4A-2E1A-480F-BF51-89D7F9365142}"/>
              </a:ext>
            </a:extLst>
          </p:cNvPr>
          <p:cNvSpPr/>
          <p:nvPr/>
        </p:nvSpPr>
        <p:spPr>
          <a:xfrm>
            <a:off x="7704446" y="1404191"/>
            <a:ext cx="1038911" cy="37613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1200" dirty="0"/>
              <a:t>vehicle-count</a:t>
            </a:r>
            <a:endParaRPr lang="zh-CN" altLang="en-US" sz="1200" dirty="0"/>
          </a:p>
        </p:txBody>
      </p:sp>
      <p:cxnSp>
        <p:nvCxnSpPr>
          <p:cNvPr id="37" name="直接箭头连接符 49">
            <a:extLst>
              <a:ext uri="{FF2B5EF4-FFF2-40B4-BE49-F238E27FC236}">
                <a16:creationId xmlns:a16="http://schemas.microsoft.com/office/drawing/2014/main" id="{E64A5383-176C-4AFD-94DB-CAFE6B5C1A81}"/>
              </a:ext>
            </a:extLst>
          </p:cNvPr>
          <p:cNvCxnSpPr>
            <a:stCxn id="40" idx="2"/>
            <a:endCxn id="34" idx="0"/>
          </p:cNvCxnSpPr>
          <p:nvPr/>
        </p:nvCxnSpPr>
        <p:spPr>
          <a:xfrm>
            <a:off x="8743358" y="2238403"/>
            <a:ext cx="1188772" cy="177842"/>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50">
            <a:extLst>
              <a:ext uri="{FF2B5EF4-FFF2-40B4-BE49-F238E27FC236}">
                <a16:creationId xmlns:a16="http://schemas.microsoft.com/office/drawing/2014/main" id="{5AC3FC64-CCB7-4072-985C-06564F885EF2}"/>
              </a:ext>
            </a:extLst>
          </p:cNvPr>
          <p:cNvCxnSpPr>
            <a:cxnSpLocks/>
            <a:stCxn id="40" idx="0"/>
            <a:endCxn id="35" idx="5"/>
          </p:cNvCxnSpPr>
          <p:nvPr/>
        </p:nvCxnSpPr>
        <p:spPr>
          <a:xfrm flipH="1" flipV="1">
            <a:off x="8591212" y="1725243"/>
            <a:ext cx="152146" cy="205383"/>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7">
            <a:extLst>
              <a:ext uri="{FF2B5EF4-FFF2-40B4-BE49-F238E27FC236}">
                <a16:creationId xmlns:a16="http://schemas.microsoft.com/office/drawing/2014/main" id="{5F3854D7-42BD-4A41-BD84-712E66B383E1}"/>
              </a:ext>
            </a:extLst>
          </p:cNvPr>
          <p:cNvSpPr txBox="1"/>
          <p:nvPr/>
        </p:nvSpPr>
        <p:spPr>
          <a:xfrm>
            <a:off x="8471488" y="1930626"/>
            <a:ext cx="543739" cy="30777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zh-CN" altLang="en-US" sz="1400" b="1" dirty="0">
                <a:solidFill>
                  <a:schemeClr val="tx1"/>
                </a:solidFill>
              </a:rPr>
              <a:t>道路</a:t>
            </a:r>
          </a:p>
        </p:txBody>
      </p:sp>
    </p:spTree>
    <p:extLst>
      <p:ext uri="{BB962C8B-B14F-4D97-AF65-F5344CB8AC3E}">
        <p14:creationId xmlns:p14="http://schemas.microsoft.com/office/powerpoint/2010/main" val="5643799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ED7DA2-E141-4B59-891B-75425F06217D}"/>
              </a:ext>
            </a:extLst>
          </p:cNvPr>
          <p:cNvSpPr>
            <a:spLocks noGrp="1"/>
          </p:cNvSpPr>
          <p:nvPr>
            <p:ph type="title"/>
          </p:nvPr>
        </p:nvSpPr>
        <p:spPr/>
        <p:txBody>
          <a:bodyPr/>
          <a:lstStyle/>
          <a:p>
            <a:r>
              <a:rPr lang="zh-CN" altLang="en-US" dirty="0"/>
              <a:t>不同时态图实现模型检索效率分析</a:t>
            </a:r>
          </a:p>
        </p:txBody>
      </p:sp>
      <p:graphicFrame>
        <p:nvGraphicFramePr>
          <p:cNvPr id="4" name="表格 4">
            <a:extLst>
              <a:ext uri="{FF2B5EF4-FFF2-40B4-BE49-F238E27FC236}">
                <a16:creationId xmlns:a16="http://schemas.microsoft.com/office/drawing/2014/main" id="{6F558B0F-B085-4BF5-B8E0-95548CD3CA4F}"/>
              </a:ext>
            </a:extLst>
          </p:cNvPr>
          <p:cNvGraphicFramePr>
            <a:graphicFrameLocks noGrp="1"/>
          </p:cNvGraphicFramePr>
          <p:nvPr>
            <p:ph idx="1"/>
            <p:extLst>
              <p:ext uri="{D42A27DB-BD31-4B8C-83A1-F6EECF244321}">
                <p14:modId xmlns:p14="http://schemas.microsoft.com/office/powerpoint/2010/main" val="2059575215"/>
              </p:ext>
            </p:extLst>
          </p:nvPr>
        </p:nvGraphicFramePr>
        <p:xfrm>
          <a:off x="490451" y="2084741"/>
          <a:ext cx="11165168" cy="4246880"/>
        </p:xfrm>
        <a:graphic>
          <a:graphicData uri="http://schemas.openxmlformats.org/drawingml/2006/table">
            <a:tbl>
              <a:tblPr firstRow="1" bandRow="1">
                <a:tableStyleId>{5940675A-B579-460E-94D1-54222C63F5DA}</a:tableStyleId>
              </a:tblPr>
              <a:tblGrid>
                <a:gridCol w="1942506">
                  <a:extLst>
                    <a:ext uri="{9D8B030D-6E8A-4147-A177-3AD203B41FA5}">
                      <a16:colId xmlns:a16="http://schemas.microsoft.com/office/drawing/2014/main" val="2180027879"/>
                    </a:ext>
                  </a:extLst>
                </a:gridCol>
                <a:gridCol w="1469572">
                  <a:extLst>
                    <a:ext uri="{9D8B030D-6E8A-4147-A177-3AD203B41FA5}">
                      <a16:colId xmlns:a16="http://schemas.microsoft.com/office/drawing/2014/main" val="1330148147"/>
                    </a:ext>
                  </a:extLst>
                </a:gridCol>
                <a:gridCol w="1328613">
                  <a:extLst>
                    <a:ext uri="{9D8B030D-6E8A-4147-A177-3AD203B41FA5}">
                      <a16:colId xmlns:a16="http://schemas.microsoft.com/office/drawing/2014/main" val="2455458618"/>
                    </a:ext>
                  </a:extLst>
                </a:gridCol>
                <a:gridCol w="1639405">
                  <a:extLst>
                    <a:ext uri="{9D8B030D-6E8A-4147-A177-3AD203B41FA5}">
                      <a16:colId xmlns:a16="http://schemas.microsoft.com/office/drawing/2014/main" val="1083434692"/>
                    </a:ext>
                  </a:extLst>
                </a:gridCol>
                <a:gridCol w="1595024">
                  <a:extLst>
                    <a:ext uri="{9D8B030D-6E8A-4147-A177-3AD203B41FA5}">
                      <a16:colId xmlns:a16="http://schemas.microsoft.com/office/drawing/2014/main" val="1789859867"/>
                    </a:ext>
                  </a:extLst>
                </a:gridCol>
                <a:gridCol w="1595024">
                  <a:extLst>
                    <a:ext uri="{9D8B030D-6E8A-4147-A177-3AD203B41FA5}">
                      <a16:colId xmlns:a16="http://schemas.microsoft.com/office/drawing/2014/main" val="160102371"/>
                    </a:ext>
                  </a:extLst>
                </a:gridCol>
                <a:gridCol w="1595024">
                  <a:extLst>
                    <a:ext uri="{9D8B030D-6E8A-4147-A177-3AD203B41FA5}">
                      <a16:colId xmlns:a16="http://schemas.microsoft.com/office/drawing/2014/main" val="2477181856"/>
                    </a:ext>
                  </a:extLst>
                </a:gridCol>
              </a:tblGrid>
              <a:tr h="370840">
                <a:tc>
                  <a:txBody>
                    <a:bodyPr/>
                    <a:lstStyle/>
                    <a:p>
                      <a:r>
                        <a:rPr lang="zh-CN" altLang="en-US" dirty="0"/>
                        <a:t>模型</a:t>
                      </a:r>
                    </a:p>
                  </a:txBody>
                  <a:tcPr/>
                </a:tc>
                <a:tc>
                  <a:txBody>
                    <a:bodyPr/>
                    <a:lstStyle/>
                    <a:p>
                      <a:r>
                        <a:rPr lang="zh-CN" altLang="en-US" dirty="0"/>
                        <a:t>历史状态查询</a:t>
                      </a:r>
                    </a:p>
                  </a:txBody>
                  <a:tcPr/>
                </a:tc>
                <a:tc>
                  <a:txBody>
                    <a:bodyPr/>
                    <a:lstStyle/>
                    <a:p>
                      <a:r>
                        <a:rPr lang="zh-CN" altLang="en-US" dirty="0"/>
                        <a:t>时间点路径查询</a:t>
                      </a:r>
                    </a:p>
                  </a:txBody>
                  <a:tcPr/>
                </a:tc>
                <a:tc>
                  <a:txBody>
                    <a:bodyPr/>
                    <a:lstStyle/>
                    <a:p>
                      <a:r>
                        <a:rPr lang="zh-CN" altLang="en-US" dirty="0"/>
                        <a:t>时间段聚合</a:t>
                      </a:r>
                    </a:p>
                  </a:txBody>
                  <a:tcPr/>
                </a:tc>
                <a:tc>
                  <a:txBody>
                    <a:bodyPr/>
                    <a:lstStyle/>
                    <a:p>
                      <a:r>
                        <a:rPr lang="zh-CN" altLang="en-US" dirty="0"/>
                        <a:t>时态最短路径</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时间</a:t>
                      </a:r>
                      <a:r>
                        <a:rPr lang="en-US" altLang="zh-CN" dirty="0"/>
                        <a:t>-</a:t>
                      </a:r>
                      <a:r>
                        <a:rPr lang="zh-CN" altLang="en-US" dirty="0"/>
                        <a:t>值范围条件查询</a:t>
                      </a:r>
                      <a:endParaRPr lang="en-US" altLang="zh-CN" dirty="0"/>
                    </a:p>
                  </a:txBody>
                  <a:tcPr/>
                </a:tc>
                <a:tc>
                  <a:txBody>
                    <a:bodyPr/>
                    <a:lstStyle/>
                    <a:p>
                      <a:r>
                        <a:rPr lang="zh-CN" altLang="en-US" dirty="0"/>
                        <a:t>空间占用</a:t>
                      </a:r>
                    </a:p>
                  </a:txBody>
                  <a:tcPr/>
                </a:tc>
                <a:extLst>
                  <a:ext uri="{0D108BD9-81ED-4DB2-BD59-A6C34878D82A}">
                    <a16:rowId xmlns:a16="http://schemas.microsoft.com/office/drawing/2014/main" val="134548483"/>
                  </a:ext>
                </a:extLst>
              </a:tr>
              <a:tr h="370840">
                <a:tc>
                  <a:txBody>
                    <a:bodyPr/>
                    <a:lstStyle/>
                    <a:p>
                      <a:r>
                        <a:rPr lang="zh-CN" altLang="en-US" dirty="0"/>
                        <a:t>时态关系</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e+N</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N*p</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r>
                        <a:rPr lang="en-US" altLang="zh-CN" dirty="0"/>
                        <a:t>N</a:t>
                      </a:r>
                      <a:endParaRPr lang="zh-CN" altLang="en-US" dirty="0"/>
                    </a:p>
                  </a:txBody>
                  <a:tcPr/>
                </a:tc>
                <a:tc>
                  <a:txBody>
                    <a:bodyPr/>
                    <a:lstStyle/>
                    <a:p>
                      <a:r>
                        <a:rPr lang="en-US" altLang="zh-CN" dirty="0" err="1"/>
                        <a:t>v+e+N</a:t>
                      </a:r>
                      <a:endParaRPr lang="zh-CN" altLang="en-US" dirty="0"/>
                    </a:p>
                  </a:txBody>
                  <a:tcPr/>
                </a:tc>
                <a:extLst>
                  <a:ext uri="{0D108BD9-81ED-4DB2-BD59-A6C34878D82A}">
                    <a16:rowId xmlns:a16="http://schemas.microsoft.com/office/drawing/2014/main" val="604344766"/>
                  </a:ext>
                </a:extLst>
              </a:tr>
              <a:tr h="370840">
                <a:tc>
                  <a:txBody>
                    <a:bodyPr/>
                    <a:lstStyle/>
                    <a:p>
                      <a:r>
                        <a:rPr lang="zh-CN" altLang="en-US" dirty="0"/>
                        <a:t>时态关系（</a:t>
                      </a:r>
                      <a:r>
                        <a:rPr lang="en-US" altLang="zh-CN" dirty="0"/>
                        <a:t>t</a:t>
                      </a:r>
                      <a:r>
                        <a:rPr lang="zh-CN" altLang="en-US" dirty="0"/>
                        <a:t>索引）</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2e+Log(N)</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2957513194"/>
                  </a:ext>
                </a:extLst>
              </a:tr>
              <a:tr h="370840">
                <a:tc>
                  <a:txBody>
                    <a:bodyPr/>
                    <a:lstStyle/>
                    <a:p>
                      <a:r>
                        <a:rPr lang="zh-CN" altLang="en-US" dirty="0"/>
                        <a:t>图（多边）</a:t>
                      </a:r>
                    </a:p>
                  </a:txBody>
                  <a:tcPr/>
                </a:tc>
                <a:tc>
                  <a:txBody>
                    <a:bodyPr/>
                    <a:lstStyle/>
                    <a:p>
                      <a:r>
                        <a:rPr lang="en-US" altLang="zh-CN" dirty="0"/>
                        <a:t>N</a:t>
                      </a:r>
                      <a:endParaRPr lang="zh-CN" altLang="en-US" dirty="0"/>
                    </a:p>
                  </a:txBody>
                  <a:tcPr>
                    <a:solidFill>
                      <a:srgbClr val="FF0000"/>
                    </a:solidFill>
                  </a:tcPr>
                </a:tc>
                <a:tc>
                  <a:txBody>
                    <a:bodyPr/>
                    <a:lstStyle/>
                    <a:p>
                      <a:r>
                        <a:rPr lang="en-US" altLang="zh-CN" dirty="0"/>
                        <a:t>p^(t*c0)</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r>
                        <a:rPr lang="en-US" altLang="zh-CN" dirty="0"/>
                        <a:t>a*n</a:t>
                      </a:r>
                      <a:endParaRPr lang="zh-CN" altLang="en-US" dirty="0"/>
                    </a:p>
                  </a:txBody>
                  <a:tcPr/>
                </a:tc>
                <a:tc>
                  <a:txBody>
                    <a:bodyPr/>
                    <a:lstStyle/>
                    <a:p>
                      <a:r>
                        <a:rPr lang="en-US" altLang="zh-CN" dirty="0" err="1"/>
                        <a:t>v+e</a:t>
                      </a:r>
                      <a:r>
                        <a:rPr lang="en-US" altLang="zh-CN" dirty="0"/>
                        <a:t>*t*c</a:t>
                      </a:r>
                      <a:endParaRPr lang="zh-CN" altLang="en-US" dirty="0"/>
                    </a:p>
                  </a:txBody>
                  <a:tcPr/>
                </a:tc>
                <a:extLst>
                  <a:ext uri="{0D108BD9-81ED-4DB2-BD59-A6C34878D82A}">
                    <a16:rowId xmlns:a16="http://schemas.microsoft.com/office/drawing/2014/main" val="1088868065"/>
                  </a:ext>
                </a:extLst>
              </a:tr>
              <a:tr h="370840">
                <a:tc>
                  <a:txBody>
                    <a:bodyPr/>
                    <a:lstStyle/>
                    <a:p>
                      <a:r>
                        <a:rPr lang="zh-CN" altLang="en-US" dirty="0"/>
                        <a:t>图（多边</a:t>
                      </a:r>
                      <a:r>
                        <a:rPr lang="en-US" altLang="zh-CN" dirty="0"/>
                        <a:t>t</a:t>
                      </a:r>
                      <a:r>
                        <a:rPr lang="zh-CN" altLang="en-US" dirty="0"/>
                        <a:t>索引）</a:t>
                      </a:r>
                    </a:p>
                  </a:txBody>
                  <a:tcPr/>
                </a:tc>
                <a:tc>
                  <a:txBody>
                    <a:bodyPr/>
                    <a:lstStyle/>
                    <a:p>
                      <a:r>
                        <a:rPr lang="en-US" altLang="zh-CN" dirty="0"/>
                        <a:t>Log(N)</a:t>
                      </a:r>
                      <a:endParaRPr lang="zh-CN" altLang="en-US" dirty="0"/>
                    </a:p>
                  </a:txBody>
                  <a:tcPr>
                    <a:noFill/>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r>
                        <a:rPr lang="en-US" altLang="zh-CN" dirty="0"/>
                        <a:t>c*e+t+e1*t</a:t>
                      </a:r>
                      <a:endParaRPr lang="zh-CN" altLang="en-US" dirty="0"/>
                    </a:p>
                  </a:txBody>
                  <a:tcPr/>
                </a:tc>
                <a:extLst>
                  <a:ext uri="{0D108BD9-81ED-4DB2-BD59-A6C34878D82A}">
                    <a16:rowId xmlns:a16="http://schemas.microsoft.com/office/drawing/2014/main" val="2535184269"/>
                  </a:ext>
                </a:extLst>
              </a:tr>
              <a:tr h="370840">
                <a:tc>
                  <a:txBody>
                    <a:bodyPr/>
                    <a:lstStyle/>
                    <a:p>
                      <a:r>
                        <a:rPr lang="zh-CN" altLang="en-US" dirty="0"/>
                        <a:t>事件日志</a:t>
                      </a:r>
                    </a:p>
                  </a:txBody>
                  <a:tcPr/>
                </a:tc>
                <a:tc>
                  <a:txBody>
                    <a:bodyPr/>
                    <a:lstStyle/>
                    <a:p>
                      <a:r>
                        <a:rPr lang="en-US" altLang="zh-CN" dirty="0" err="1"/>
                        <a:t>e+N</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r>
                        <a:rPr lang="en-US" altLang="zh-CN" dirty="0"/>
                        <a:t>t*a</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v+N</a:t>
                      </a:r>
                      <a:endParaRPr lang="en-US" altLang="zh-CN" dirty="0"/>
                    </a:p>
                  </a:txBody>
                  <a:tcPr>
                    <a:solidFill>
                      <a:srgbClr val="92D050"/>
                    </a:solidFill>
                  </a:tcPr>
                </a:tc>
                <a:extLst>
                  <a:ext uri="{0D108BD9-81ED-4DB2-BD59-A6C34878D82A}">
                    <a16:rowId xmlns:a16="http://schemas.microsoft.com/office/drawing/2014/main" val="638109741"/>
                  </a:ext>
                </a:extLst>
              </a:tr>
              <a:tr h="370840">
                <a:tc>
                  <a:txBody>
                    <a:bodyPr/>
                    <a:lstStyle/>
                    <a:p>
                      <a:r>
                        <a:rPr lang="zh-CN" altLang="en-US" dirty="0"/>
                        <a:t>快照列表</a:t>
                      </a:r>
                    </a:p>
                  </a:txBody>
                  <a:tcPr/>
                </a:tc>
                <a:tc>
                  <a:txBody>
                    <a:bodyPr/>
                    <a:lstStyle/>
                    <a:p>
                      <a:r>
                        <a:rPr lang="en-US" altLang="zh-CN" dirty="0" err="1"/>
                        <a:t>e+t</a:t>
                      </a:r>
                      <a:endParaRPr lang="zh-CN" altLang="en-US" dirty="0"/>
                    </a:p>
                  </a:txBody>
                  <a:tcPr>
                    <a:noFill/>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r>
                        <a:rPr lang="en-US" altLang="zh-CN" dirty="0"/>
                        <a:t>a*n</a:t>
                      </a:r>
                      <a:endParaRPr lang="zh-CN" altLang="en-US" dirty="0"/>
                    </a:p>
                  </a:txBody>
                  <a:tcPr/>
                </a:tc>
                <a:tc>
                  <a:txBody>
                    <a:bodyPr/>
                    <a:lstStyle/>
                    <a:p>
                      <a:r>
                        <a:rPr lang="en-US" altLang="zh-CN" dirty="0"/>
                        <a:t>(</a:t>
                      </a:r>
                      <a:r>
                        <a:rPr lang="en-US" altLang="zh-CN" dirty="0" err="1"/>
                        <a:t>v+e</a:t>
                      </a:r>
                      <a:r>
                        <a:rPr lang="en-US" altLang="zh-CN" dirty="0"/>
                        <a:t>)*t</a:t>
                      </a:r>
                      <a:endParaRPr lang="zh-CN" altLang="en-US" dirty="0"/>
                    </a:p>
                  </a:txBody>
                  <a:tcPr>
                    <a:solidFill>
                      <a:srgbClr val="FF0000"/>
                    </a:solidFill>
                  </a:tcPr>
                </a:tc>
                <a:extLst>
                  <a:ext uri="{0D108BD9-81ED-4DB2-BD59-A6C34878D82A}">
                    <a16:rowId xmlns:a16="http://schemas.microsoft.com/office/drawing/2014/main" val="245813293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快照列表（</a:t>
                      </a:r>
                      <a:r>
                        <a:rPr lang="en-US" altLang="zh-CN" dirty="0"/>
                        <a:t>t</a:t>
                      </a:r>
                      <a:r>
                        <a:rPr lang="zh-CN" altLang="en-US" dirty="0"/>
                        <a:t>索引）</a:t>
                      </a:r>
                    </a:p>
                  </a:txBody>
                  <a:tcPr/>
                </a:tc>
                <a:tc>
                  <a:txBody>
                    <a:bodyPr/>
                    <a:lstStyle/>
                    <a:p>
                      <a:r>
                        <a:rPr lang="en-US" altLang="zh-CN" dirty="0" err="1"/>
                        <a:t>e+Log</a:t>
                      </a:r>
                      <a:r>
                        <a:rPr lang="en-US" altLang="zh-CN" dirty="0"/>
                        <a:t>(t)</a:t>
                      </a:r>
                      <a:endParaRPr lang="zh-CN" altLang="en-US" dirty="0"/>
                    </a:p>
                  </a:txBody>
                  <a:tcPr>
                    <a:solidFill>
                      <a:srgbClr val="92D050"/>
                    </a:solidFill>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noFill/>
                  </a:tcPr>
                </a:tc>
                <a:extLst>
                  <a:ext uri="{0D108BD9-81ED-4DB2-BD59-A6C34878D82A}">
                    <a16:rowId xmlns:a16="http://schemas.microsoft.com/office/drawing/2014/main" val="1521504705"/>
                  </a:ext>
                </a:extLst>
              </a:tr>
              <a:tr h="370840">
                <a:tc>
                  <a:txBody>
                    <a:bodyPr/>
                    <a:lstStyle/>
                    <a:p>
                      <a:r>
                        <a:rPr lang="zh-CN" altLang="en-US" dirty="0"/>
                        <a:t>时态属性图</a:t>
                      </a:r>
                    </a:p>
                  </a:txBody>
                  <a:tcPr/>
                </a:tc>
                <a:tc>
                  <a:txBody>
                    <a:bodyPr/>
                    <a:lstStyle/>
                    <a:p>
                      <a:r>
                        <a:rPr lang="en-US" altLang="zh-CN" dirty="0" err="1"/>
                        <a:t>e+N</a:t>
                      </a:r>
                      <a:endParaRPr lang="en-US" altLang="zh-CN" dirty="0"/>
                    </a:p>
                  </a:txBody>
                  <a:tcPr/>
                </a:tc>
                <a:tc>
                  <a:txBody>
                    <a:bodyPr/>
                    <a:lstStyle/>
                    <a:p>
                      <a:r>
                        <a:rPr lang="en-US" altLang="zh-CN" dirty="0"/>
                        <a:t>p^(t*c0)</a:t>
                      </a:r>
                      <a:endParaRPr lang="zh-CN" altLang="en-US" dirty="0"/>
                    </a:p>
                  </a:txBody>
                  <a:tcPr/>
                </a:tc>
                <a:tc>
                  <a:txBody>
                    <a:bodyPr/>
                    <a:lstStyle/>
                    <a:p>
                      <a:r>
                        <a:rPr lang="en-US" altLang="zh-CN" dirty="0"/>
                        <a:t>a</a:t>
                      </a:r>
                      <a:r>
                        <a:rPr lang="zh-CN" altLang="en-US" dirty="0"/>
                        <a:t>*</a:t>
                      </a:r>
                      <a:r>
                        <a:rPr lang="en-US" altLang="zh-CN" dirty="0"/>
                        <a:t>Log(t)</a:t>
                      </a:r>
                      <a:endParaRPr lang="zh-CN" altLang="en-US" dirty="0"/>
                    </a:p>
                  </a:txBody>
                  <a:tcPr/>
                </a:tc>
                <a:tc>
                  <a:txBody>
                    <a:bodyPr/>
                    <a:lstStyle/>
                    <a:p>
                      <a:r>
                        <a:rPr lang="en-US" altLang="zh-CN" dirty="0"/>
                        <a:t>n*n</a:t>
                      </a:r>
                      <a:endParaRPr lang="zh-CN" altLang="en-US" dirty="0"/>
                    </a:p>
                  </a:txBody>
                  <a:tcPr/>
                </a:tc>
                <a:tc>
                  <a:txBody>
                    <a:bodyPr/>
                    <a:lstStyle/>
                    <a:p>
                      <a:r>
                        <a:rPr lang="en-US" altLang="zh-CN" dirty="0"/>
                        <a:t>a*Log(t*n)</a:t>
                      </a:r>
                      <a:endParaRPr lang="zh-CN" altLang="en-US" dirty="0"/>
                    </a:p>
                  </a:txBody>
                  <a:tcPr/>
                </a:tc>
                <a:tc>
                  <a:txBody>
                    <a:bodyPr/>
                    <a:lstStyle/>
                    <a:p>
                      <a:r>
                        <a:rPr lang="en-US" altLang="zh-CN" dirty="0" err="1"/>
                        <a:t>v+e+N</a:t>
                      </a:r>
                      <a:endParaRPr lang="zh-CN" altLang="en-US" dirty="0"/>
                    </a:p>
                  </a:txBody>
                  <a:tcPr/>
                </a:tc>
                <a:extLst>
                  <a:ext uri="{0D108BD9-81ED-4DB2-BD59-A6C34878D82A}">
                    <a16:rowId xmlns:a16="http://schemas.microsoft.com/office/drawing/2014/main" val="103030296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时态属性图（</a:t>
                      </a:r>
                      <a:r>
                        <a:rPr lang="en-US" altLang="zh-CN" dirty="0"/>
                        <a:t>t</a:t>
                      </a:r>
                      <a:r>
                        <a:rPr lang="zh-CN" altLang="en-US" dirty="0"/>
                        <a:t>索引）</a:t>
                      </a:r>
                    </a:p>
                  </a:txBody>
                  <a:tcPr/>
                </a:tc>
                <a:tc>
                  <a:txBody>
                    <a:bodyPr/>
                    <a:lstStyle/>
                    <a:p>
                      <a:r>
                        <a:rPr lang="en-US" altLang="zh-CN" dirty="0" err="1"/>
                        <a:t>e+eLog</a:t>
                      </a:r>
                      <a:r>
                        <a:rPr lang="en-US" altLang="zh-CN" dirty="0"/>
                        <a:t>(N/e)</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655532133"/>
                  </a:ext>
                </a:extLst>
              </a:tr>
            </a:tbl>
          </a:graphicData>
        </a:graphic>
      </p:graphicFrame>
      <p:sp>
        <p:nvSpPr>
          <p:cNvPr id="5" name="文本框 4">
            <a:extLst>
              <a:ext uri="{FF2B5EF4-FFF2-40B4-BE49-F238E27FC236}">
                <a16:creationId xmlns:a16="http://schemas.microsoft.com/office/drawing/2014/main" id="{69453A69-0BDB-4B69-814C-FCA2DCBE92CE}"/>
              </a:ext>
            </a:extLst>
          </p:cNvPr>
          <p:cNvSpPr txBox="1"/>
          <p:nvPr/>
        </p:nvSpPr>
        <p:spPr>
          <a:xfrm>
            <a:off x="459971" y="1005314"/>
            <a:ext cx="11188133" cy="1200329"/>
          </a:xfrm>
          <a:prstGeom prst="rect">
            <a:avLst/>
          </a:prstGeom>
          <a:noFill/>
        </p:spPr>
        <p:txBody>
          <a:bodyPr wrap="square" rtlCol="0">
            <a:spAutoFit/>
          </a:bodyPr>
          <a:lstStyle/>
          <a:p>
            <a:r>
              <a:rPr lang="zh-CN" altLang="en-US" dirty="0"/>
              <a:t>考虑一个形如上述交通系统的时态图数据，其中有点</a:t>
            </a:r>
            <a:r>
              <a:rPr lang="en-US" altLang="zh-CN" dirty="0"/>
              <a:t>v</a:t>
            </a:r>
            <a:r>
              <a:rPr lang="zh-CN" altLang="en-US" dirty="0"/>
              <a:t>个（平均度数</a:t>
            </a:r>
            <a:r>
              <a:rPr lang="en-US" altLang="zh-CN" dirty="0"/>
              <a:t>c</a:t>
            </a:r>
            <a:r>
              <a:rPr lang="zh-CN" altLang="en-US" dirty="0"/>
              <a:t>，平均出度</a:t>
            </a:r>
            <a:r>
              <a:rPr lang="en-US" altLang="zh-CN" dirty="0"/>
              <a:t>c1</a:t>
            </a:r>
            <a:r>
              <a:rPr lang="zh-CN" altLang="en-US" dirty="0"/>
              <a:t>，平均入度</a:t>
            </a:r>
            <a:r>
              <a:rPr lang="en-US" altLang="zh-CN" dirty="0"/>
              <a:t>c2</a:t>
            </a:r>
            <a:r>
              <a:rPr lang="zh-CN" altLang="en-US" dirty="0"/>
              <a:t>），边</a:t>
            </a:r>
            <a:r>
              <a:rPr lang="en-US" altLang="zh-CN" dirty="0"/>
              <a:t>e</a:t>
            </a:r>
            <a:r>
              <a:rPr lang="zh-CN" altLang="en-US" dirty="0"/>
              <a:t>条，每条边上有</a:t>
            </a:r>
            <a:r>
              <a:rPr lang="en-US" altLang="zh-CN" dirty="0"/>
              <a:t>k</a:t>
            </a:r>
            <a:r>
              <a:rPr lang="zh-CN" altLang="en-US" dirty="0"/>
              <a:t>个时态属性，总共有</a:t>
            </a:r>
            <a:r>
              <a:rPr lang="en-US" altLang="zh-CN" dirty="0"/>
              <a:t>t</a:t>
            </a:r>
            <a:r>
              <a:rPr lang="zh-CN" altLang="en-US" dirty="0"/>
              <a:t>个时间点的数据，但平均每时刻更新的边数量有</a:t>
            </a:r>
            <a:r>
              <a:rPr lang="en-US" altLang="zh-CN" dirty="0"/>
              <a:t>e1</a:t>
            </a:r>
            <a:r>
              <a:rPr lang="zh-CN" altLang="en-US" dirty="0"/>
              <a:t>条（最少</a:t>
            </a:r>
            <a:r>
              <a:rPr lang="en-US" altLang="zh-CN" dirty="0"/>
              <a:t>e0</a:t>
            </a:r>
            <a:r>
              <a:rPr lang="zh-CN" altLang="en-US" dirty="0"/>
              <a:t>，最多</a:t>
            </a:r>
            <a:r>
              <a:rPr lang="en-US" altLang="zh-CN" dirty="0"/>
              <a:t>e2</a:t>
            </a:r>
            <a:r>
              <a:rPr lang="zh-CN" altLang="en-US" dirty="0"/>
              <a:t>，</a:t>
            </a:r>
            <a:r>
              <a:rPr lang="en-US" altLang="zh-CN" dirty="0"/>
              <a:t>e0&lt;=e1&lt;=e2&lt;=e</a:t>
            </a:r>
            <a:r>
              <a:rPr lang="zh-CN" altLang="en-US" dirty="0"/>
              <a:t>），总计有</a:t>
            </a:r>
            <a:r>
              <a:rPr lang="en-US" altLang="zh-CN" dirty="0"/>
              <a:t>N</a:t>
            </a:r>
            <a:r>
              <a:rPr lang="zh-CN" altLang="en-US" dirty="0"/>
              <a:t>次更新（</a:t>
            </a:r>
            <a:r>
              <a:rPr lang="en-US" altLang="zh-CN" dirty="0"/>
              <a:t>N=t</a:t>
            </a:r>
            <a:r>
              <a:rPr lang="zh-CN" altLang="en-US" dirty="0"/>
              <a:t>*</a:t>
            </a:r>
            <a:r>
              <a:rPr lang="en-US" altLang="zh-CN" dirty="0"/>
              <a:t>e1</a:t>
            </a:r>
            <a:r>
              <a:rPr lang="zh-CN" altLang="en-US" dirty="0"/>
              <a:t>）。</a:t>
            </a:r>
            <a:endParaRPr lang="en-US" altLang="zh-CN" dirty="0"/>
          </a:p>
          <a:p>
            <a:endParaRPr lang="zh-CN" altLang="en-US" dirty="0"/>
          </a:p>
        </p:txBody>
      </p:sp>
    </p:spTree>
    <p:extLst>
      <p:ext uri="{BB962C8B-B14F-4D97-AF65-F5344CB8AC3E}">
        <p14:creationId xmlns:p14="http://schemas.microsoft.com/office/powerpoint/2010/main" val="9619951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ED7DA2-E141-4B59-891B-75425F06217D}"/>
              </a:ext>
            </a:extLst>
          </p:cNvPr>
          <p:cNvSpPr>
            <a:spLocks noGrp="1"/>
          </p:cNvSpPr>
          <p:nvPr>
            <p:ph type="title"/>
          </p:nvPr>
        </p:nvSpPr>
        <p:spPr/>
        <p:txBody>
          <a:bodyPr/>
          <a:lstStyle/>
          <a:p>
            <a:r>
              <a:rPr lang="zh-CN" altLang="en-US" dirty="0"/>
              <a:t>不同时态图数据管理系统效率对比（实验）</a:t>
            </a:r>
          </a:p>
        </p:txBody>
      </p:sp>
      <p:graphicFrame>
        <p:nvGraphicFramePr>
          <p:cNvPr id="4" name="表格 4">
            <a:extLst>
              <a:ext uri="{FF2B5EF4-FFF2-40B4-BE49-F238E27FC236}">
                <a16:creationId xmlns:a16="http://schemas.microsoft.com/office/drawing/2014/main" id="{6F558B0F-B085-4BF5-B8E0-95548CD3CA4F}"/>
              </a:ext>
            </a:extLst>
          </p:cNvPr>
          <p:cNvGraphicFramePr>
            <a:graphicFrameLocks noGrp="1"/>
          </p:cNvGraphicFramePr>
          <p:nvPr>
            <p:ph idx="1"/>
            <p:extLst>
              <p:ext uri="{D42A27DB-BD31-4B8C-83A1-F6EECF244321}">
                <p14:modId xmlns:p14="http://schemas.microsoft.com/office/powerpoint/2010/main" val="389085122"/>
              </p:ext>
            </p:extLst>
          </p:nvPr>
        </p:nvGraphicFramePr>
        <p:xfrm>
          <a:off x="490449" y="1828800"/>
          <a:ext cx="11211096" cy="3561047"/>
        </p:xfrm>
        <a:graphic>
          <a:graphicData uri="http://schemas.openxmlformats.org/drawingml/2006/table">
            <a:tbl>
              <a:tblPr firstRow="1" bandRow="1">
                <a:tableStyleId>{5C22544A-7EE6-4342-B048-85BDC9FD1C3A}</a:tableStyleId>
              </a:tblPr>
              <a:tblGrid>
                <a:gridCol w="1401387">
                  <a:extLst>
                    <a:ext uri="{9D8B030D-6E8A-4147-A177-3AD203B41FA5}">
                      <a16:colId xmlns:a16="http://schemas.microsoft.com/office/drawing/2014/main" val="2180027879"/>
                    </a:ext>
                  </a:extLst>
                </a:gridCol>
                <a:gridCol w="1401387">
                  <a:extLst>
                    <a:ext uri="{9D8B030D-6E8A-4147-A177-3AD203B41FA5}">
                      <a16:colId xmlns:a16="http://schemas.microsoft.com/office/drawing/2014/main" val="1330148147"/>
                    </a:ext>
                  </a:extLst>
                </a:gridCol>
                <a:gridCol w="1401387">
                  <a:extLst>
                    <a:ext uri="{9D8B030D-6E8A-4147-A177-3AD203B41FA5}">
                      <a16:colId xmlns:a16="http://schemas.microsoft.com/office/drawing/2014/main" val="2455458618"/>
                    </a:ext>
                  </a:extLst>
                </a:gridCol>
                <a:gridCol w="1401387">
                  <a:extLst>
                    <a:ext uri="{9D8B030D-6E8A-4147-A177-3AD203B41FA5}">
                      <a16:colId xmlns:a16="http://schemas.microsoft.com/office/drawing/2014/main" val="1083434692"/>
                    </a:ext>
                  </a:extLst>
                </a:gridCol>
                <a:gridCol w="1401387">
                  <a:extLst>
                    <a:ext uri="{9D8B030D-6E8A-4147-A177-3AD203B41FA5}">
                      <a16:colId xmlns:a16="http://schemas.microsoft.com/office/drawing/2014/main" val="1789859867"/>
                    </a:ext>
                  </a:extLst>
                </a:gridCol>
                <a:gridCol w="1401387">
                  <a:extLst>
                    <a:ext uri="{9D8B030D-6E8A-4147-A177-3AD203B41FA5}">
                      <a16:colId xmlns:a16="http://schemas.microsoft.com/office/drawing/2014/main" val="160102371"/>
                    </a:ext>
                  </a:extLst>
                </a:gridCol>
                <a:gridCol w="1401387">
                  <a:extLst>
                    <a:ext uri="{9D8B030D-6E8A-4147-A177-3AD203B41FA5}">
                      <a16:colId xmlns:a16="http://schemas.microsoft.com/office/drawing/2014/main" val="760091526"/>
                    </a:ext>
                  </a:extLst>
                </a:gridCol>
                <a:gridCol w="1401387">
                  <a:extLst>
                    <a:ext uri="{9D8B030D-6E8A-4147-A177-3AD203B41FA5}">
                      <a16:colId xmlns:a16="http://schemas.microsoft.com/office/drawing/2014/main" val="2477181856"/>
                    </a:ext>
                  </a:extLst>
                </a:gridCol>
              </a:tblGrid>
              <a:tr h="508721">
                <a:tc>
                  <a:txBody>
                    <a:bodyPr/>
                    <a:lstStyle/>
                    <a:p>
                      <a:r>
                        <a:rPr lang="zh-CN" altLang="en-US" dirty="0"/>
                        <a:t>模型</a:t>
                      </a:r>
                    </a:p>
                  </a:txBody>
                  <a:tcPr/>
                </a:tc>
                <a:tc>
                  <a:txBody>
                    <a:bodyPr/>
                    <a:lstStyle/>
                    <a:p>
                      <a:r>
                        <a:rPr lang="zh-CN" altLang="en-US" dirty="0"/>
                        <a:t>系统</a:t>
                      </a:r>
                    </a:p>
                  </a:txBody>
                  <a:tcPr/>
                </a:tc>
                <a:tc>
                  <a:txBody>
                    <a:bodyPr/>
                    <a:lstStyle/>
                    <a:p>
                      <a:r>
                        <a:rPr lang="en-US" altLang="zh-CN" dirty="0"/>
                        <a:t>Snapshot</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空间占用</a:t>
                      </a:r>
                    </a:p>
                  </a:txBody>
                  <a:tcPr/>
                </a:tc>
                <a:extLst>
                  <a:ext uri="{0D108BD9-81ED-4DB2-BD59-A6C34878D82A}">
                    <a16:rowId xmlns:a16="http://schemas.microsoft.com/office/drawing/2014/main" val="134548483"/>
                  </a:ext>
                </a:extLst>
              </a:tr>
              <a:tr h="508721">
                <a:tc>
                  <a:txBody>
                    <a:bodyPr/>
                    <a:lstStyle/>
                    <a:p>
                      <a:r>
                        <a:rPr lang="zh-CN" altLang="en-US" dirty="0"/>
                        <a:t>关系</a:t>
                      </a:r>
                    </a:p>
                  </a:txBody>
                  <a:tcPr/>
                </a:tc>
                <a:tc>
                  <a:txBody>
                    <a:bodyPr/>
                    <a:lstStyle/>
                    <a:p>
                      <a:r>
                        <a:rPr lang="en-US" altLang="zh-CN" dirty="0"/>
                        <a:t>PostgreSQL</a:t>
                      </a:r>
                      <a:endParaRPr lang="zh-CN" altLang="en-US" dirty="0"/>
                    </a:p>
                  </a:txBody>
                  <a:tcPr/>
                </a:tc>
                <a:tc>
                  <a:txBody>
                    <a:bodyPr/>
                    <a:lstStyle/>
                    <a:p>
                      <a:r>
                        <a:rPr lang="en-US" altLang="zh-CN" dirty="0"/>
                        <a:t>2s</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482225191"/>
                  </a:ext>
                </a:extLst>
              </a:tr>
              <a:tr h="508721">
                <a:tc>
                  <a:txBody>
                    <a:bodyPr/>
                    <a:lstStyle/>
                    <a:p>
                      <a:r>
                        <a:rPr lang="zh-CN" altLang="en-US" dirty="0"/>
                        <a:t>时态关系</a:t>
                      </a:r>
                    </a:p>
                  </a:txBody>
                  <a:tcPr/>
                </a:tc>
                <a:tc>
                  <a:txBody>
                    <a:bodyPr/>
                    <a:lstStyle/>
                    <a:p>
                      <a:r>
                        <a:rPr lang="en-US" altLang="zh-CN" dirty="0"/>
                        <a:t>MariaDB</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604344766"/>
                  </a:ext>
                </a:extLst>
              </a:tr>
              <a:tr h="508721">
                <a:tc>
                  <a:txBody>
                    <a:bodyPr/>
                    <a:lstStyle/>
                    <a:p>
                      <a:r>
                        <a:rPr lang="zh-CN" altLang="en-US" dirty="0"/>
                        <a:t>图</a:t>
                      </a:r>
                    </a:p>
                  </a:txBody>
                  <a:tcPr/>
                </a:tc>
                <a:tc>
                  <a:txBody>
                    <a:bodyPr/>
                    <a:lstStyle/>
                    <a:p>
                      <a:r>
                        <a:rPr lang="en-US" altLang="zh-CN" dirty="0"/>
                        <a:t>Neo4j</a:t>
                      </a:r>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1088868065"/>
                  </a:ext>
                </a:extLst>
              </a:tr>
              <a:tr h="508721">
                <a:tc>
                  <a:txBody>
                    <a:bodyPr/>
                    <a:lstStyle/>
                    <a:p>
                      <a:r>
                        <a:rPr lang="zh-CN" altLang="en-US" dirty="0"/>
                        <a:t>事件日志</a:t>
                      </a:r>
                    </a:p>
                  </a:txBody>
                  <a:tcPr/>
                </a:tc>
                <a:tc>
                  <a:txBody>
                    <a:bodyPr/>
                    <a:lstStyle/>
                    <a:p>
                      <a:r>
                        <a:rPr lang="en-US" altLang="zh-CN" dirty="0" err="1"/>
                        <a:t>DeltaGraph</a:t>
                      </a:r>
                      <a:endParaRPr lang="zh-CN" altLang="en-US" dirty="0"/>
                    </a:p>
                  </a:txBody>
                  <a:tcPr/>
                </a:tc>
                <a:tc>
                  <a:txBody>
                    <a:bodyPr/>
                    <a:lstStyle/>
                    <a:p>
                      <a:r>
                        <a:rPr lang="en-US" altLang="zh-CN" dirty="0"/>
                        <a:t>-</a:t>
                      </a:r>
                      <a:endParaRPr lang="zh-CN" altLang="en-US" dirty="0"/>
                    </a:p>
                  </a:txBody>
                  <a:tcPr/>
                </a:tc>
                <a:tc>
                  <a:txBody>
                    <a:bodyPr/>
                    <a:lstStyle/>
                    <a:p>
                      <a:r>
                        <a:rPr lang="en-US" altLang="zh-CN" dirty="0"/>
                        <a:t>-</a:t>
                      </a:r>
                      <a:endParaRPr lang="zh-CN" altLang="en-US" dirty="0"/>
                    </a:p>
                  </a:txBody>
                  <a:tcPr/>
                </a:tc>
                <a:tc>
                  <a:txBody>
                    <a:bodyPr/>
                    <a:lstStyle/>
                    <a:p>
                      <a:r>
                        <a:rPr lang="en-US" altLang="zh-CN" dirty="0"/>
                        <a:t>-</a:t>
                      </a:r>
                      <a:endParaRPr lang="zh-CN" altLang="en-US" dirty="0"/>
                    </a:p>
                  </a:txBody>
                  <a:tcPr/>
                </a:tc>
                <a:tc>
                  <a:txBody>
                    <a:bodyPr/>
                    <a:lstStyle/>
                    <a:p>
                      <a:r>
                        <a:rPr lang="en-US" altLang="zh-CN" dirty="0"/>
                        <a:t>-</a:t>
                      </a:r>
                      <a:endParaRPr lang="zh-CN" altLang="en-US" dirty="0"/>
                    </a:p>
                  </a:txBody>
                  <a:tcPr/>
                </a:tc>
                <a:tc>
                  <a:txBody>
                    <a:bodyPr/>
                    <a:lstStyle/>
                    <a:p>
                      <a:r>
                        <a:rPr lang="en-US" altLang="zh-CN" dirty="0"/>
                        <a:t>-</a:t>
                      </a:r>
                      <a:endParaRPr lang="zh-CN" altLang="en-US" dirty="0"/>
                    </a:p>
                  </a:txBody>
                  <a:tcPr/>
                </a:tc>
                <a:tc>
                  <a:txBody>
                    <a:bodyPr/>
                    <a:lstStyle/>
                    <a:p>
                      <a:r>
                        <a:rPr lang="en-US" altLang="zh-CN" dirty="0"/>
                        <a:t>-</a:t>
                      </a:r>
                      <a:endParaRPr lang="zh-CN" altLang="en-US" dirty="0"/>
                    </a:p>
                  </a:txBody>
                  <a:tcPr/>
                </a:tc>
                <a:extLst>
                  <a:ext uri="{0D108BD9-81ED-4DB2-BD59-A6C34878D82A}">
                    <a16:rowId xmlns:a16="http://schemas.microsoft.com/office/drawing/2014/main" val="638109741"/>
                  </a:ext>
                </a:extLst>
              </a:tr>
              <a:tr h="508721">
                <a:tc>
                  <a:txBody>
                    <a:bodyPr/>
                    <a:lstStyle/>
                    <a:p>
                      <a:r>
                        <a:rPr lang="zh-CN" altLang="en-US" dirty="0"/>
                        <a:t>快照列表</a:t>
                      </a:r>
                    </a:p>
                  </a:txBody>
                  <a:tcPr/>
                </a:tc>
                <a:tc>
                  <a:txBody>
                    <a:bodyPr/>
                    <a:lstStyle/>
                    <a:p>
                      <a:r>
                        <a:rPr lang="en-US" altLang="zh-CN" dirty="0"/>
                        <a:t>G*</a:t>
                      </a:r>
                      <a:endParaRPr lang="zh-CN" altLang="en-US" dirty="0"/>
                    </a:p>
                  </a:txBody>
                  <a:tcPr/>
                </a:tc>
                <a:tc>
                  <a:txBody>
                    <a:bodyPr/>
                    <a:lstStyle/>
                    <a:p>
                      <a:r>
                        <a:rPr lang="en-US" altLang="zh-CN" dirty="0"/>
                        <a:t>-</a:t>
                      </a:r>
                      <a:endParaRPr lang="zh-CN" altLang="en-US" dirty="0"/>
                    </a:p>
                  </a:txBody>
                  <a:tcPr/>
                </a:tc>
                <a:tc>
                  <a:txBody>
                    <a:bodyPr/>
                    <a:lstStyle/>
                    <a:p>
                      <a:r>
                        <a:rPr lang="en-US" altLang="zh-CN" dirty="0"/>
                        <a:t>-</a:t>
                      </a:r>
                      <a:endParaRPr lang="zh-CN" altLang="en-US" dirty="0"/>
                    </a:p>
                  </a:txBody>
                  <a:tcPr/>
                </a:tc>
                <a:tc>
                  <a:txBody>
                    <a:bodyPr/>
                    <a:lstStyle/>
                    <a:p>
                      <a:r>
                        <a:rPr lang="en-US" altLang="zh-CN" dirty="0"/>
                        <a:t>-</a:t>
                      </a:r>
                      <a:endParaRPr lang="zh-CN" altLang="en-US" dirty="0"/>
                    </a:p>
                  </a:txBody>
                  <a:tcPr/>
                </a:tc>
                <a:tc>
                  <a:txBody>
                    <a:bodyPr/>
                    <a:lstStyle/>
                    <a:p>
                      <a:r>
                        <a:rPr lang="en-US" altLang="zh-CN" dirty="0"/>
                        <a:t>-</a:t>
                      </a:r>
                      <a:endParaRPr lang="zh-CN" altLang="en-US" dirty="0"/>
                    </a:p>
                  </a:txBody>
                  <a:tcPr/>
                </a:tc>
                <a:tc>
                  <a:txBody>
                    <a:bodyPr/>
                    <a:lstStyle/>
                    <a:p>
                      <a:r>
                        <a:rPr lang="en-US" altLang="zh-CN" dirty="0"/>
                        <a:t>-</a:t>
                      </a:r>
                      <a:endParaRPr lang="zh-CN" altLang="en-US" dirty="0"/>
                    </a:p>
                  </a:txBody>
                  <a:tcPr/>
                </a:tc>
                <a:tc>
                  <a:txBody>
                    <a:bodyPr/>
                    <a:lstStyle/>
                    <a:p>
                      <a:r>
                        <a:rPr lang="en-US" altLang="zh-CN" dirty="0"/>
                        <a:t>-</a:t>
                      </a:r>
                      <a:endParaRPr lang="zh-CN" altLang="en-US" dirty="0"/>
                    </a:p>
                  </a:txBody>
                  <a:tcPr/>
                </a:tc>
                <a:extLst>
                  <a:ext uri="{0D108BD9-81ED-4DB2-BD59-A6C34878D82A}">
                    <a16:rowId xmlns:a16="http://schemas.microsoft.com/office/drawing/2014/main" val="2458132939"/>
                  </a:ext>
                </a:extLst>
              </a:tr>
              <a:tr h="508721">
                <a:tc>
                  <a:txBody>
                    <a:bodyPr/>
                    <a:lstStyle/>
                    <a:p>
                      <a:r>
                        <a:rPr lang="zh-CN" altLang="en-US" dirty="0"/>
                        <a:t>时态属性图</a:t>
                      </a:r>
                    </a:p>
                  </a:txBody>
                  <a:tcPr/>
                </a:tc>
                <a:tc>
                  <a:txBody>
                    <a:bodyPr/>
                    <a:lstStyle/>
                    <a:p>
                      <a:r>
                        <a:rPr lang="en-US" altLang="zh-CN" dirty="0"/>
                        <a:t>TGraph</a:t>
                      </a:r>
                      <a:endParaRPr lang="zh-CN" altLang="en-US" dirty="0"/>
                    </a:p>
                  </a:txBody>
                  <a:tcPr/>
                </a:tc>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1030302963"/>
                  </a:ext>
                </a:extLst>
              </a:tr>
            </a:tbl>
          </a:graphicData>
        </a:graphic>
      </p:graphicFrame>
      <p:sp>
        <p:nvSpPr>
          <p:cNvPr id="6" name="文本框 5">
            <a:extLst>
              <a:ext uri="{FF2B5EF4-FFF2-40B4-BE49-F238E27FC236}">
                <a16:creationId xmlns:a16="http://schemas.microsoft.com/office/drawing/2014/main" id="{0935867C-C00B-48CE-B134-19F9C4F7C779}"/>
              </a:ext>
            </a:extLst>
          </p:cNvPr>
          <p:cNvSpPr txBox="1"/>
          <p:nvPr/>
        </p:nvSpPr>
        <p:spPr>
          <a:xfrm>
            <a:off x="522196" y="1043039"/>
            <a:ext cx="11147603" cy="646331"/>
          </a:xfrm>
          <a:prstGeom prst="rect">
            <a:avLst/>
          </a:prstGeom>
          <a:noFill/>
        </p:spPr>
        <p:txBody>
          <a:bodyPr wrap="none" rtlCol="0">
            <a:spAutoFit/>
          </a:bodyPr>
          <a:lstStyle/>
          <a:p>
            <a:r>
              <a:rPr lang="zh-CN" altLang="en-US" dirty="0"/>
              <a:t>测试环境：</a:t>
            </a:r>
            <a:r>
              <a:rPr lang="en-US" altLang="zh-CN" dirty="0"/>
              <a:t>Windows 10</a:t>
            </a:r>
            <a:r>
              <a:rPr lang="zh-CN" altLang="en-US" dirty="0"/>
              <a:t>工作站，</a:t>
            </a:r>
            <a:r>
              <a:rPr lang="en-US" altLang="zh-CN" dirty="0"/>
              <a:t>Intel Xeon E5-2650 v3 @2.3GHz </a:t>
            </a:r>
            <a:r>
              <a:rPr lang="zh-CN" altLang="zh-CN" dirty="0"/>
              <a:t>（</a:t>
            </a:r>
            <a:r>
              <a:rPr lang="en-US" altLang="zh-CN" dirty="0"/>
              <a:t>2</a:t>
            </a:r>
            <a:r>
              <a:rPr lang="zh-CN" altLang="zh-CN" dirty="0"/>
              <a:t>处理器</a:t>
            </a:r>
            <a:r>
              <a:rPr lang="zh-CN" altLang="en-US" dirty="0"/>
              <a:t>，每处理器物理核心数</a:t>
            </a:r>
            <a:r>
              <a:rPr lang="en-US" altLang="zh-CN" dirty="0"/>
              <a:t>10 </a:t>
            </a:r>
            <a:r>
              <a:rPr lang="zh-CN" altLang="zh-CN" dirty="0"/>
              <a:t>）</a:t>
            </a:r>
            <a:r>
              <a:rPr lang="zh-CN" altLang="en-US" dirty="0"/>
              <a:t>，</a:t>
            </a:r>
            <a:endParaRPr lang="en-US" altLang="zh-CN" dirty="0"/>
          </a:p>
          <a:p>
            <a:r>
              <a:rPr lang="en-US" altLang="zh-CN" dirty="0"/>
              <a:t>64GB</a:t>
            </a:r>
            <a:r>
              <a:rPr lang="zh-CN" altLang="en-US" dirty="0"/>
              <a:t>内存，</a:t>
            </a:r>
            <a:r>
              <a:rPr lang="en-US" altLang="zh-CN" dirty="0"/>
              <a:t>1TB</a:t>
            </a:r>
            <a:r>
              <a:rPr lang="zh-CN" altLang="zh-CN" dirty="0"/>
              <a:t>磁盘</a:t>
            </a:r>
            <a:r>
              <a:rPr lang="zh-CN" altLang="en-US" dirty="0"/>
              <a:t>（</a:t>
            </a:r>
            <a:r>
              <a:rPr lang="en-US" altLang="zh-CN" dirty="0"/>
              <a:t>Dell PERC H330 </a:t>
            </a:r>
            <a:r>
              <a:rPr lang="en-US" altLang="zh-CN" dirty="0" err="1"/>
              <a:t>Adp</a:t>
            </a:r>
            <a:r>
              <a:rPr lang="zh-CN" altLang="en-US" dirty="0"/>
              <a:t>，</a:t>
            </a:r>
            <a:r>
              <a:rPr lang="en-US" altLang="zh-CN" dirty="0"/>
              <a:t> RAID5</a:t>
            </a:r>
            <a:r>
              <a:rPr lang="zh-CN" altLang="zh-CN" dirty="0"/>
              <a:t>磁盘阵列</a:t>
            </a:r>
            <a:r>
              <a:rPr lang="zh-CN" altLang="en-US" dirty="0"/>
              <a:t>）</a:t>
            </a:r>
            <a:endParaRPr lang="zh-CN" altLang="zh-CN" dirty="0"/>
          </a:p>
        </p:txBody>
      </p:sp>
      <p:sp>
        <p:nvSpPr>
          <p:cNvPr id="3" name="文本框 2">
            <a:extLst>
              <a:ext uri="{FF2B5EF4-FFF2-40B4-BE49-F238E27FC236}">
                <a16:creationId xmlns:a16="http://schemas.microsoft.com/office/drawing/2014/main" id="{73EA639D-A770-4952-8996-883176BD5515}"/>
              </a:ext>
            </a:extLst>
          </p:cNvPr>
          <p:cNvSpPr txBox="1"/>
          <p:nvPr/>
        </p:nvSpPr>
        <p:spPr>
          <a:xfrm>
            <a:off x="-1666754" y="2542447"/>
            <a:ext cx="646331" cy="369332"/>
          </a:xfrm>
          <a:prstGeom prst="rect">
            <a:avLst/>
          </a:prstGeom>
          <a:noFill/>
        </p:spPr>
        <p:txBody>
          <a:bodyPr wrap="none" rtlCol="0">
            <a:spAutoFit/>
          </a:bodyPr>
          <a:lstStyle/>
          <a:p>
            <a:r>
              <a:rPr lang="zh-CN" altLang="en-US" dirty="0"/>
              <a:t>测试</a:t>
            </a:r>
          </a:p>
        </p:txBody>
      </p:sp>
    </p:spTree>
    <p:extLst>
      <p:ext uri="{BB962C8B-B14F-4D97-AF65-F5344CB8AC3E}">
        <p14:creationId xmlns:p14="http://schemas.microsoft.com/office/powerpoint/2010/main" val="25610454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31650712-5AA4-4695-9245-ACFAFAAB52FC}"/>
              </a:ext>
            </a:extLst>
          </p:cNvPr>
          <p:cNvSpPr>
            <a:spLocks noGrp="1"/>
          </p:cNvSpPr>
          <p:nvPr>
            <p:ph type="ctrTitle"/>
          </p:nvPr>
        </p:nvSpPr>
        <p:spPr/>
        <p:txBody>
          <a:bodyPr/>
          <a:lstStyle/>
          <a:p>
            <a:r>
              <a:rPr lang="zh-CN" altLang="en-US" dirty="0"/>
              <a:t>请各位批评指正</a:t>
            </a:r>
          </a:p>
        </p:txBody>
      </p:sp>
      <p:sp>
        <p:nvSpPr>
          <p:cNvPr id="9" name="副标题 8">
            <a:extLst>
              <a:ext uri="{FF2B5EF4-FFF2-40B4-BE49-F238E27FC236}">
                <a16:creationId xmlns:a16="http://schemas.microsoft.com/office/drawing/2014/main" id="{B194AEFE-C145-4CB0-8BAA-6F7FC6B11C4A}"/>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19537157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FD9F1A3-07ED-401C-BB7F-D7090F2D9F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89598" y="4667698"/>
            <a:ext cx="2871537" cy="2153653"/>
          </a:xfrm>
          <a:prstGeom prst="rect">
            <a:avLst/>
          </a:prstGeom>
        </p:spPr>
      </p:pic>
      <p:pic>
        <p:nvPicPr>
          <p:cNvPr id="7" name="图片 6">
            <a:extLst>
              <a:ext uri="{FF2B5EF4-FFF2-40B4-BE49-F238E27FC236}">
                <a16:creationId xmlns:a16="http://schemas.microsoft.com/office/drawing/2014/main" id="{A150ED25-F82A-4138-AB70-8988177548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8856" y="66278"/>
            <a:ext cx="2352958" cy="1659491"/>
          </a:xfrm>
          <a:prstGeom prst="rect">
            <a:avLst/>
          </a:prstGeom>
        </p:spPr>
      </p:pic>
      <p:sp>
        <p:nvSpPr>
          <p:cNvPr id="2" name="标题 1">
            <a:extLst>
              <a:ext uri="{FF2B5EF4-FFF2-40B4-BE49-F238E27FC236}">
                <a16:creationId xmlns:a16="http://schemas.microsoft.com/office/drawing/2014/main" id="{495E87CC-3B39-4CAF-8BBC-5B16FC0EE74A}"/>
              </a:ext>
            </a:extLst>
          </p:cNvPr>
          <p:cNvSpPr>
            <a:spLocks noGrp="1"/>
          </p:cNvSpPr>
          <p:nvPr>
            <p:ph type="title"/>
          </p:nvPr>
        </p:nvSpPr>
        <p:spPr>
          <a:xfrm>
            <a:off x="252664" y="66278"/>
            <a:ext cx="10010274" cy="1098358"/>
          </a:xfrm>
        </p:spPr>
        <p:txBody>
          <a:bodyPr>
            <a:normAutofit fontScale="90000"/>
          </a:bodyPr>
          <a:lstStyle/>
          <a:p>
            <a:pPr>
              <a:lnSpc>
                <a:spcPct val="100000"/>
              </a:lnSpc>
            </a:pPr>
            <a:r>
              <a:rPr lang="en-US" altLang="zh-CN" dirty="0"/>
              <a:t>Graph</a:t>
            </a:r>
            <a:r>
              <a:rPr lang="zh-CN" altLang="en-US" dirty="0"/>
              <a:t>（图</a:t>
            </a:r>
            <a:r>
              <a:rPr lang="en-US" altLang="zh-CN" dirty="0"/>
              <a:t>/</a:t>
            </a:r>
            <a:r>
              <a:rPr lang="zh-CN" altLang="en-US" dirty="0"/>
              <a:t>网络）</a:t>
            </a:r>
            <a:r>
              <a:rPr lang="en-US" altLang="zh-CN" dirty="0"/>
              <a:t>&amp; Temporal Graphs</a:t>
            </a:r>
            <a:r>
              <a:rPr lang="zh-CN" altLang="en-US" dirty="0"/>
              <a:t>（时态图）</a:t>
            </a:r>
            <a:endParaRPr lang="en-US" altLang="zh-CN" dirty="0"/>
          </a:p>
        </p:txBody>
      </p:sp>
      <p:sp>
        <p:nvSpPr>
          <p:cNvPr id="3" name="内容占位符 2">
            <a:extLst>
              <a:ext uri="{FF2B5EF4-FFF2-40B4-BE49-F238E27FC236}">
                <a16:creationId xmlns:a16="http://schemas.microsoft.com/office/drawing/2014/main" id="{30FE0A27-1526-41FD-A52B-5B81E1777C97}"/>
              </a:ext>
            </a:extLst>
          </p:cNvPr>
          <p:cNvSpPr>
            <a:spLocks noGrp="1"/>
          </p:cNvSpPr>
          <p:nvPr>
            <p:ph idx="1"/>
          </p:nvPr>
        </p:nvSpPr>
        <p:spPr>
          <a:xfrm>
            <a:off x="372979" y="1160131"/>
            <a:ext cx="9280308" cy="3993107"/>
          </a:xfrm>
        </p:spPr>
        <p:txBody>
          <a:bodyPr>
            <a:normAutofit/>
          </a:bodyPr>
          <a:lstStyle/>
          <a:p>
            <a:r>
              <a:rPr lang="zh-CN" altLang="en-US" sz="2600" dirty="0"/>
              <a:t>现实世界中有大量系统可以通过</a:t>
            </a:r>
            <a:r>
              <a:rPr lang="zh-CN" altLang="en-US" sz="2600" b="1" dirty="0"/>
              <a:t>图</a:t>
            </a:r>
            <a:r>
              <a:rPr lang="zh-CN" altLang="en-US" sz="2600" dirty="0"/>
              <a:t>（</a:t>
            </a:r>
            <a:r>
              <a:rPr lang="en-US" altLang="zh-CN" sz="2600" dirty="0"/>
              <a:t>graph</a:t>
            </a:r>
            <a:r>
              <a:rPr lang="zh-CN" altLang="en-US" dirty="0"/>
              <a:t>）</a:t>
            </a:r>
            <a:r>
              <a:rPr lang="zh-CN" altLang="en-US" sz="2600" dirty="0"/>
              <a:t>来建模</a:t>
            </a:r>
            <a:endParaRPr lang="en-US" altLang="zh-CN" sz="2600" dirty="0"/>
          </a:p>
          <a:p>
            <a:pPr lvl="1"/>
            <a:r>
              <a:rPr lang="zh-CN" altLang="en-US" sz="2200" dirty="0"/>
              <a:t>概念网络、生态网络、</a:t>
            </a:r>
            <a:r>
              <a:rPr lang="zh-CN" altLang="zh-CN" sz="2200" dirty="0"/>
              <a:t>社交网络</a:t>
            </a:r>
            <a:r>
              <a:rPr lang="zh-CN" altLang="en-US" sz="2200" dirty="0"/>
              <a:t>、道路</a:t>
            </a:r>
            <a:r>
              <a:rPr lang="zh-CN" altLang="zh-CN" sz="2200" dirty="0"/>
              <a:t>交通</a:t>
            </a:r>
            <a:r>
              <a:rPr lang="zh-CN" altLang="en-US" sz="2200" dirty="0"/>
              <a:t>网络等等</a:t>
            </a:r>
            <a:endParaRPr lang="en-US" altLang="zh-CN" sz="2200" dirty="0"/>
          </a:p>
          <a:p>
            <a:pPr lvl="1"/>
            <a:r>
              <a:rPr lang="zh-CN" altLang="en-US" sz="2200" dirty="0"/>
              <a:t>图中可以有不同类型的点、边</a:t>
            </a:r>
            <a:endParaRPr lang="en-US" altLang="zh-CN" sz="2200" dirty="0"/>
          </a:p>
          <a:p>
            <a:pPr lvl="1"/>
            <a:r>
              <a:rPr lang="zh-CN" altLang="en-US" sz="2200" dirty="0"/>
              <a:t>通过将系统建模为图，可更好理解系统中的元素及其相互关系</a:t>
            </a:r>
            <a:endParaRPr lang="en-US" altLang="zh-CN" sz="2200" dirty="0"/>
          </a:p>
          <a:p>
            <a:endParaRPr lang="en-US" altLang="zh-CN" dirty="0"/>
          </a:p>
          <a:p>
            <a:endParaRPr lang="en-US" altLang="zh-CN" dirty="0"/>
          </a:p>
          <a:p>
            <a:r>
              <a:rPr lang="zh-CN" altLang="en-US" b="1" dirty="0"/>
              <a:t>时态图</a:t>
            </a:r>
            <a:r>
              <a:rPr lang="zh-CN" altLang="en-US" dirty="0"/>
              <a:t>是一类特殊的图，其</a:t>
            </a:r>
            <a:r>
              <a:rPr lang="zh-CN" altLang="en-US" b="1" dirty="0">
                <a:solidFill>
                  <a:srgbClr val="FF0000"/>
                </a:solidFill>
              </a:rPr>
              <a:t>结构</a:t>
            </a:r>
            <a:r>
              <a:rPr lang="zh-CN" altLang="en-US" dirty="0"/>
              <a:t>或</a:t>
            </a:r>
            <a:r>
              <a:rPr lang="zh-CN" altLang="en-US" b="1" dirty="0">
                <a:solidFill>
                  <a:srgbClr val="FF0000"/>
                </a:solidFill>
              </a:rPr>
              <a:t>点</a:t>
            </a:r>
            <a:r>
              <a:rPr lang="en-US" altLang="zh-CN" b="1" dirty="0">
                <a:solidFill>
                  <a:srgbClr val="FF0000"/>
                </a:solidFill>
              </a:rPr>
              <a:t>/</a:t>
            </a:r>
            <a:r>
              <a:rPr lang="zh-CN" altLang="en-US" b="1" dirty="0">
                <a:solidFill>
                  <a:srgbClr val="FF0000"/>
                </a:solidFill>
              </a:rPr>
              <a:t>边上的属性值</a:t>
            </a:r>
            <a:r>
              <a:rPr lang="zh-CN" altLang="en-US" dirty="0"/>
              <a:t>随时间动态变化</a:t>
            </a:r>
          </a:p>
          <a:p>
            <a:pPr lvl="1"/>
            <a:r>
              <a:rPr lang="zh-CN" altLang="en-US" dirty="0"/>
              <a:t>通过引入时间维度来建模图的演化</a:t>
            </a:r>
            <a:endParaRPr lang="en-US" altLang="zh-CN" dirty="0"/>
          </a:p>
        </p:txBody>
      </p:sp>
      <p:pic>
        <p:nvPicPr>
          <p:cNvPr id="9" name="Picture 4" descr="C:\Users\LiJia\Desktop\20063115594852367.jpg">
            <a:extLst>
              <a:ext uri="{FF2B5EF4-FFF2-40B4-BE49-F238E27FC236}">
                <a16:creationId xmlns:a16="http://schemas.microsoft.com/office/drawing/2014/main" id="{ED7DE87A-8DFF-46FF-8E48-DD16E6CF19B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822927" y="5153239"/>
            <a:ext cx="2278889" cy="1662524"/>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27" descr="soil-food-web.jpg">
            <a:extLst>
              <a:ext uri="{FF2B5EF4-FFF2-40B4-BE49-F238E27FC236}">
                <a16:creationId xmlns:a16="http://schemas.microsoft.com/office/drawing/2014/main" id="{BBA5B1BF-CE4E-4F68-A7F9-C1014C34E44E}"/>
              </a:ext>
            </a:extLst>
          </p:cNvPr>
          <p:cNvPicPr>
            <a:picLocks noChangeAspect="1"/>
          </p:cNvPicPr>
          <p:nvPr/>
        </p:nvPicPr>
        <p:blipFill>
          <a:blip r:embed="rId6" cstate="print"/>
          <a:stretch>
            <a:fillRect/>
          </a:stretch>
        </p:blipFill>
        <p:spPr>
          <a:xfrm>
            <a:off x="9822925" y="1758950"/>
            <a:ext cx="2278889" cy="1744990"/>
          </a:xfrm>
          <a:prstGeom prst="rect">
            <a:avLst/>
          </a:prstGeom>
        </p:spPr>
      </p:pic>
      <p:pic>
        <p:nvPicPr>
          <p:cNvPr id="11" name="圖片 14">
            <a:extLst>
              <a:ext uri="{FF2B5EF4-FFF2-40B4-BE49-F238E27FC236}">
                <a16:creationId xmlns:a16="http://schemas.microsoft.com/office/drawing/2014/main" id="{6475934B-09B9-4F78-8F48-428E81DE71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22925" y="3628632"/>
            <a:ext cx="2278889" cy="1340523"/>
          </a:xfrm>
          <a:prstGeom prst="rect">
            <a:avLst/>
          </a:prstGeom>
        </p:spPr>
      </p:pic>
      <p:sp>
        <p:nvSpPr>
          <p:cNvPr id="12" name="文字方塊 10">
            <a:extLst>
              <a:ext uri="{FF2B5EF4-FFF2-40B4-BE49-F238E27FC236}">
                <a16:creationId xmlns:a16="http://schemas.microsoft.com/office/drawing/2014/main" id="{56E07FD5-3046-4B0B-BDBB-89F726CEB824}"/>
              </a:ext>
            </a:extLst>
          </p:cNvPr>
          <p:cNvSpPr txBox="1"/>
          <p:nvPr/>
        </p:nvSpPr>
        <p:spPr>
          <a:xfrm>
            <a:off x="566630" y="2797635"/>
            <a:ext cx="8808528" cy="830997"/>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zh-CN" altLang="en-US" sz="2400" dirty="0"/>
              <a:t>然而很多情况下，图的</a:t>
            </a:r>
            <a:r>
              <a:rPr lang="zh-CN" altLang="en-US" sz="2400" b="1" dirty="0">
                <a:solidFill>
                  <a:srgbClr val="FF0000"/>
                </a:solidFill>
              </a:rPr>
              <a:t>结构</a:t>
            </a:r>
            <a:r>
              <a:rPr lang="zh-CN" altLang="en-US" sz="2400" dirty="0"/>
              <a:t>及点边上的</a:t>
            </a:r>
            <a:r>
              <a:rPr lang="zh-CN" altLang="en-US" sz="2400" b="1" dirty="0">
                <a:solidFill>
                  <a:srgbClr val="FF0000"/>
                </a:solidFill>
              </a:rPr>
              <a:t>属性</a:t>
            </a:r>
            <a:r>
              <a:rPr lang="zh-CN" altLang="en-US" sz="2400" dirty="0"/>
              <a:t>会</a:t>
            </a:r>
            <a:r>
              <a:rPr lang="zh-CN" altLang="en-US" sz="2400" b="1" dirty="0">
                <a:solidFill>
                  <a:srgbClr val="FF0000"/>
                </a:solidFill>
              </a:rPr>
              <a:t>随时间变化</a:t>
            </a:r>
            <a:r>
              <a:rPr lang="zh-CN" altLang="en-US" sz="2400" dirty="0"/>
              <a:t>，研究这种变化可以更好的理解系统的动态演化过程、开发更多应用</a:t>
            </a:r>
          </a:p>
        </p:txBody>
      </p:sp>
      <p:pic>
        <p:nvPicPr>
          <p:cNvPr id="5" name="图片 4">
            <a:extLst>
              <a:ext uri="{FF2B5EF4-FFF2-40B4-BE49-F238E27FC236}">
                <a16:creationId xmlns:a16="http://schemas.microsoft.com/office/drawing/2014/main" id="{945F65EB-755A-4057-B036-07A7647DF3B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21293" y="4430996"/>
            <a:ext cx="3127563" cy="2384767"/>
          </a:xfrm>
          <a:prstGeom prst="rect">
            <a:avLst/>
          </a:prstGeom>
        </p:spPr>
      </p:pic>
      <p:pic>
        <p:nvPicPr>
          <p:cNvPr id="6" name="图片 5">
            <a:extLst>
              <a:ext uri="{FF2B5EF4-FFF2-40B4-BE49-F238E27FC236}">
                <a16:creationId xmlns:a16="http://schemas.microsoft.com/office/drawing/2014/main" id="{39582337-11E3-4E39-955D-68878C14A0D9}"/>
              </a:ext>
            </a:extLst>
          </p:cNvPr>
          <p:cNvPicPr>
            <a:picLocks noChangeAspect="1"/>
          </p:cNvPicPr>
          <p:nvPr/>
        </p:nvPicPr>
        <p:blipFill>
          <a:blip r:embed="rId9"/>
          <a:stretch>
            <a:fillRect/>
          </a:stretch>
        </p:blipFill>
        <p:spPr>
          <a:xfrm>
            <a:off x="4910396" y="4126411"/>
            <a:ext cx="4840631" cy="265982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38520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036303-0ED2-4AF5-8B65-B5C5D581F38C}"/>
              </a:ext>
            </a:extLst>
          </p:cNvPr>
          <p:cNvSpPr>
            <a:spLocks noGrp="1"/>
          </p:cNvSpPr>
          <p:nvPr>
            <p:ph type="title"/>
          </p:nvPr>
        </p:nvSpPr>
        <p:spPr>
          <a:xfrm>
            <a:off x="608202" y="104193"/>
            <a:ext cx="5248588" cy="1354217"/>
          </a:xfrm>
        </p:spPr>
        <p:txBody>
          <a:bodyPr/>
          <a:lstStyle/>
          <a:p>
            <a:pPr>
              <a:lnSpc>
                <a:spcPct val="100000"/>
              </a:lnSpc>
            </a:pPr>
            <a:r>
              <a:rPr lang="zh-CN" altLang="en-US" sz="2000" dirty="0"/>
              <a:t>从数据管理到数据管理系统</a:t>
            </a:r>
            <a:br>
              <a:rPr lang="en-US" altLang="zh-CN" dirty="0"/>
            </a:br>
            <a:r>
              <a:rPr lang="en-US" altLang="zh-CN" sz="4000" dirty="0"/>
              <a:t>A brief history (recall)</a:t>
            </a:r>
            <a:endParaRPr lang="zh-CN" altLang="en-US" dirty="0"/>
          </a:p>
        </p:txBody>
      </p:sp>
      <p:sp>
        <p:nvSpPr>
          <p:cNvPr id="3" name="内容占位符 2">
            <a:extLst>
              <a:ext uri="{FF2B5EF4-FFF2-40B4-BE49-F238E27FC236}">
                <a16:creationId xmlns:a16="http://schemas.microsoft.com/office/drawing/2014/main" id="{66B163A7-FC0F-42AD-8B2B-C3B6114D6989}"/>
              </a:ext>
            </a:extLst>
          </p:cNvPr>
          <p:cNvSpPr>
            <a:spLocks noGrp="1"/>
          </p:cNvSpPr>
          <p:nvPr>
            <p:ph sz="half" idx="1"/>
          </p:nvPr>
        </p:nvSpPr>
        <p:spPr>
          <a:xfrm>
            <a:off x="6495516" y="1694125"/>
            <a:ext cx="5181600" cy="4708373"/>
          </a:xfrm>
        </p:spPr>
        <p:txBody>
          <a:bodyPr/>
          <a:lstStyle/>
          <a:p>
            <a:r>
              <a:rPr lang="zh-CN" altLang="en-US" dirty="0"/>
              <a:t>构建数据库的挑战</a:t>
            </a:r>
            <a:endParaRPr lang="en-US" altLang="zh-CN" dirty="0"/>
          </a:p>
          <a:p>
            <a:pPr lvl="1"/>
            <a:r>
              <a:rPr lang="zh-CN" altLang="en-US" dirty="0"/>
              <a:t>易用性（</a:t>
            </a:r>
            <a:r>
              <a:rPr lang="en-US" altLang="zh-CN" dirty="0"/>
              <a:t>less work</a:t>
            </a:r>
            <a:r>
              <a:rPr lang="zh-CN" altLang="en-US" dirty="0"/>
              <a:t>）</a:t>
            </a:r>
            <a:endParaRPr lang="en-US" altLang="zh-CN" dirty="0"/>
          </a:p>
          <a:p>
            <a:pPr lvl="2"/>
            <a:r>
              <a:rPr lang="zh-CN" altLang="en-US" dirty="0"/>
              <a:t>数据建模的直观性</a:t>
            </a:r>
            <a:endParaRPr lang="en-US" altLang="zh-CN" dirty="0"/>
          </a:p>
          <a:p>
            <a:pPr lvl="2"/>
            <a:r>
              <a:rPr lang="zh-CN" altLang="en-US" dirty="0"/>
              <a:t>构建查询的简单性</a:t>
            </a:r>
            <a:endParaRPr lang="en-US" altLang="zh-CN" dirty="0"/>
          </a:p>
          <a:p>
            <a:pPr lvl="2"/>
            <a:r>
              <a:rPr lang="zh-CN" altLang="en-US" dirty="0"/>
              <a:t>并发正确性</a:t>
            </a:r>
            <a:endParaRPr lang="en-US" altLang="zh-CN" dirty="0"/>
          </a:p>
          <a:p>
            <a:pPr lvl="2"/>
            <a:r>
              <a:rPr lang="zh-CN" altLang="en-US" dirty="0"/>
              <a:t>操作原子性</a:t>
            </a:r>
            <a:endParaRPr lang="en-US" altLang="zh-CN" dirty="0"/>
          </a:p>
          <a:p>
            <a:pPr lvl="2"/>
            <a:r>
              <a:rPr lang="zh-CN" altLang="en-US" dirty="0"/>
              <a:t>故障恢复</a:t>
            </a:r>
            <a:endParaRPr lang="en-US" altLang="zh-CN" dirty="0"/>
          </a:p>
          <a:p>
            <a:pPr lvl="1"/>
            <a:r>
              <a:rPr lang="zh-CN" altLang="en-US" dirty="0"/>
              <a:t>性能</a:t>
            </a:r>
            <a:endParaRPr lang="en-US" altLang="zh-CN" dirty="0"/>
          </a:p>
          <a:p>
            <a:pPr lvl="2"/>
            <a:r>
              <a:rPr lang="zh-CN" altLang="en-US" dirty="0"/>
              <a:t>可接受的（特定）查询速度</a:t>
            </a:r>
            <a:endParaRPr lang="en-US" altLang="zh-CN" dirty="0"/>
          </a:p>
          <a:p>
            <a:pPr lvl="2"/>
            <a:r>
              <a:rPr lang="zh-CN" altLang="en-US" dirty="0"/>
              <a:t>可接受的写入速度</a:t>
            </a:r>
            <a:endParaRPr lang="en-US" altLang="zh-CN" dirty="0"/>
          </a:p>
          <a:p>
            <a:pPr lvl="2"/>
            <a:r>
              <a:rPr lang="zh-CN" altLang="en-US" dirty="0"/>
              <a:t>存储空间占用</a:t>
            </a:r>
            <a:endParaRPr lang="en-US" altLang="zh-CN" dirty="0"/>
          </a:p>
          <a:p>
            <a:pPr lvl="1"/>
            <a:r>
              <a:rPr lang="en-US" altLang="zh-CN" dirty="0"/>
              <a:t>Trade-off</a:t>
            </a:r>
            <a:r>
              <a:rPr lang="zh-CN" altLang="en-US" dirty="0"/>
              <a:t>（性能</a:t>
            </a:r>
            <a:r>
              <a:rPr lang="en-US" altLang="zh-CN" dirty="0"/>
              <a:t>vs</a:t>
            </a:r>
            <a:r>
              <a:rPr lang="zh-CN" altLang="en-US" dirty="0"/>
              <a:t>易用性）</a:t>
            </a:r>
            <a:endParaRPr lang="en-US" altLang="zh-CN" dirty="0"/>
          </a:p>
          <a:p>
            <a:pPr lvl="2"/>
            <a:r>
              <a:rPr lang="en-US" altLang="zh-CN" dirty="0"/>
              <a:t>OLTP vs OLAP</a:t>
            </a:r>
            <a:endParaRPr lang="zh-CN" altLang="en-US" dirty="0"/>
          </a:p>
        </p:txBody>
      </p:sp>
      <p:sp>
        <p:nvSpPr>
          <p:cNvPr id="4" name="内容占位符 3">
            <a:extLst>
              <a:ext uri="{FF2B5EF4-FFF2-40B4-BE49-F238E27FC236}">
                <a16:creationId xmlns:a16="http://schemas.microsoft.com/office/drawing/2014/main" id="{DB099FB4-488C-47D0-93A7-69EA0004B998}"/>
              </a:ext>
            </a:extLst>
          </p:cNvPr>
          <p:cNvSpPr>
            <a:spLocks noGrp="1"/>
          </p:cNvSpPr>
          <p:nvPr>
            <p:ph sz="half" idx="2"/>
          </p:nvPr>
        </p:nvSpPr>
        <p:spPr>
          <a:xfrm>
            <a:off x="608202" y="1690688"/>
            <a:ext cx="5887314" cy="4605940"/>
          </a:xfrm>
        </p:spPr>
        <p:txBody>
          <a:bodyPr/>
          <a:lstStyle/>
          <a:p>
            <a:r>
              <a:rPr lang="zh-CN" altLang="en-US" dirty="0"/>
              <a:t>为何需要数据库？</a:t>
            </a:r>
            <a:endParaRPr lang="en-US" altLang="zh-CN" dirty="0"/>
          </a:p>
          <a:p>
            <a:pPr lvl="1"/>
            <a:r>
              <a:rPr lang="zh-CN" altLang="en-US" dirty="0"/>
              <a:t>早期数据管理：数据存储在文件中，人们编写程序来管理文件中的数据</a:t>
            </a:r>
            <a:endParaRPr lang="en-US" altLang="zh-CN" dirty="0"/>
          </a:p>
          <a:p>
            <a:pPr lvl="1"/>
            <a:r>
              <a:rPr lang="zh-CN" altLang="en-US" dirty="0"/>
              <a:t>存在的问题</a:t>
            </a:r>
            <a:endParaRPr lang="en-US" altLang="zh-CN" dirty="0"/>
          </a:p>
          <a:p>
            <a:pPr lvl="2"/>
            <a:r>
              <a:rPr lang="zh-CN" altLang="en-US" dirty="0"/>
              <a:t>不通用（</a:t>
            </a:r>
            <a:r>
              <a:rPr lang="en-US" altLang="zh-CN" dirty="0"/>
              <a:t>too much work</a:t>
            </a:r>
            <a:r>
              <a:rPr lang="zh-CN" altLang="en-US" dirty="0"/>
              <a:t>：每个应用都需要重头编写数据管理程序。数据定义（建模）、数据检索有大量重复工作）</a:t>
            </a:r>
            <a:endParaRPr lang="en-US" altLang="zh-CN" dirty="0"/>
          </a:p>
          <a:p>
            <a:pPr lvl="2"/>
            <a:r>
              <a:rPr lang="zh-CN" altLang="en-US" dirty="0"/>
              <a:t>并发访问正确性</a:t>
            </a:r>
            <a:endParaRPr lang="en-US" altLang="zh-CN" dirty="0"/>
          </a:p>
          <a:p>
            <a:pPr lvl="2"/>
            <a:r>
              <a:rPr lang="zh-CN" altLang="en-US" dirty="0"/>
              <a:t>操作原子性</a:t>
            </a:r>
            <a:endParaRPr lang="en-US" altLang="zh-CN" dirty="0"/>
          </a:p>
          <a:p>
            <a:pPr lvl="2"/>
            <a:r>
              <a:rPr lang="zh-CN" altLang="en-US" dirty="0"/>
              <a:t>持久性（故障恢复）</a:t>
            </a:r>
            <a:endParaRPr lang="en-US" altLang="zh-CN" dirty="0"/>
          </a:p>
          <a:p>
            <a:pPr lvl="1"/>
            <a:r>
              <a:rPr lang="zh-CN" altLang="en-US" dirty="0"/>
              <a:t>构建数据库系统解决上述问题</a:t>
            </a:r>
            <a:endParaRPr lang="en-US" altLang="zh-CN" dirty="0"/>
          </a:p>
          <a:p>
            <a:pPr lvl="2"/>
            <a:r>
              <a:rPr lang="zh-CN" altLang="en-US" dirty="0"/>
              <a:t>减少了构建应用需要的工作量</a:t>
            </a:r>
            <a:endParaRPr lang="en-US" altLang="zh-CN" dirty="0"/>
          </a:p>
          <a:p>
            <a:pPr lvl="1"/>
            <a:r>
              <a:rPr lang="zh-CN" altLang="en-US" dirty="0"/>
              <a:t>解决问题的代价：性能下降（可接受）</a:t>
            </a:r>
            <a:endParaRPr lang="en-US" altLang="zh-CN" dirty="0"/>
          </a:p>
        </p:txBody>
      </p:sp>
      <p:sp>
        <p:nvSpPr>
          <p:cNvPr id="6" name="文本框 5">
            <a:extLst>
              <a:ext uri="{FF2B5EF4-FFF2-40B4-BE49-F238E27FC236}">
                <a16:creationId xmlns:a16="http://schemas.microsoft.com/office/drawing/2014/main" id="{2297A1BF-A05B-4235-9615-E37E22FF561A}"/>
              </a:ext>
            </a:extLst>
          </p:cNvPr>
          <p:cNvSpPr txBox="1"/>
          <p:nvPr/>
        </p:nvSpPr>
        <p:spPr>
          <a:xfrm>
            <a:off x="6096000" y="230600"/>
            <a:ext cx="5899105" cy="1354217"/>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b="1" dirty="0">
                <a:solidFill>
                  <a:schemeClr val="tx1"/>
                </a:solidFill>
                <a:latin typeface="+mj-ea"/>
                <a:ea typeface="+mj-ea"/>
              </a:rPr>
              <a:t>部分概念的说明</a:t>
            </a:r>
            <a:endParaRPr lang="en-US" altLang="zh-CN" b="1" dirty="0">
              <a:solidFill>
                <a:schemeClr val="tx1"/>
              </a:solidFill>
              <a:latin typeface="+mj-ea"/>
              <a:ea typeface="+mj-ea"/>
            </a:endParaRPr>
          </a:p>
          <a:p>
            <a:r>
              <a:rPr lang="zh-CN" altLang="en-US" sz="1600" b="1" dirty="0">
                <a:solidFill>
                  <a:schemeClr val="tx1"/>
                </a:solidFill>
              </a:rPr>
              <a:t>数据库（</a:t>
            </a:r>
            <a:r>
              <a:rPr lang="en-US" altLang="zh-CN" sz="1600" b="1" dirty="0">
                <a:solidFill>
                  <a:schemeClr val="tx1"/>
                </a:solidFill>
              </a:rPr>
              <a:t>database</a:t>
            </a:r>
            <a:r>
              <a:rPr lang="zh-CN" altLang="en-US" sz="1600" b="1" dirty="0">
                <a:solidFill>
                  <a:schemeClr val="tx1"/>
                </a:solidFill>
              </a:rPr>
              <a:t>）</a:t>
            </a:r>
            <a:r>
              <a:rPr lang="en-US" altLang="zh-CN" sz="1600" dirty="0">
                <a:solidFill>
                  <a:schemeClr val="tx1"/>
                </a:solidFill>
              </a:rPr>
              <a:t>a collection of data or records</a:t>
            </a:r>
          </a:p>
          <a:p>
            <a:r>
              <a:rPr lang="zh-CN" altLang="en-US" sz="1600" b="1" dirty="0">
                <a:solidFill>
                  <a:schemeClr val="tx1"/>
                </a:solidFill>
              </a:rPr>
              <a:t>数据库管理系统（</a:t>
            </a:r>
            <a:r>
              <a:rPr lang="en-US" altLang="zh-CN" sz="1600" b="1" dirty="0">
                <a:solidFill>
                  <a:schemeClr val="tx1"/>
                </a:solidFill>
              </a:rPr>
              <a:t>database management system</a:t>
            </a:r>
            <a:r>
              <a:rPr lang="zh-CN" altLang="en-US" sz="1600" b="1" dirty="0">
                <a:solidFill>
                  <a:schemeClr val="tx1"/>
                </a:solidFill>
              </a:rPr>
              <a:t>）</a:t>
            </a:r>
            <a:r>
              <a:rPr lang="en-US" altLang="zh-CN" sz="1600" dirty="0">
                <a:solidFill>
                  <a:schemeClr val="tx1"/>
                </a:solidFill>
              </a:rPr>
              <a:t>a software system that uses standard methods to store and organize data</a:t>
            </a:r>
          </a:p>
          <a:p>
            <a:r>
              <a:rPr lang="zh-CN" altLang="en-US" sz="1600" dirty="0">
                <a:solidFill>
                  <a:schemeClr val="tx1"/>
                </a:solidFill>
              </a:rPr>
              <a:t>实际中也用“数据库”“数据库系统”指代数据库管理系统</a:t>
            </a:r>
          </a:p>
        </p:txBody>
      </p:sp>
    </p:spTree>
    <p:extLst>
      <p:ext uri="{BB962C8B-B14F-4D97-AF65-F5344CB8AC3E}">
        <p14:creationId xmlns:p14="http://schemas.microsoft.com/office/powerpoint/2010/main" val="2698023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8ECC95E-4823-47A3-A001-6FDB111CEA36}"/>
              </a:ext>
            </a:extLst>
          </p:cNvPr>
          <p:cNvPicPr>
            <a:picLocks noChangeAspect="1"/>
          </p:cNvPicPr>
          <p:nvPr/>
        </p:nvPicPr>
        <p:blipFill>
          <a:blip r:embed="rId3"/>
          <a:stretch>
            <a:fillRect/>
          </a:stretch>
        </p:blipFill>
        <p:spPr>
          <a:xfrm>
            <a:off x="7671684" y="4238344"/>
            <a:ext cx="4013378" cy="2544269"/>
          </a:xfrm>
          <a:prstGeom prst="rect">
            <a:avLst/>
          </a:prstGeom>
        </p:spPr>
      </p:pic>
      <p:grpSp>
        <p:nvGrpSpPr>
          <p:cNvPr id="30" name="组合 29">
            <a:extLst>
              <a:ext uri="{FF2B5EF4-FFF2-40B4-BE49-F238E27FC236}">
                <a16:creationId xmlns:a16="http://schemas.microsoft.com/office/drawing/2014/main" id="{AC9347D6-20B5-469F-8E36-2F752AB5BA26}"/>
              </a:ext>
            </a:extLst>
          </p:cNvPr>
          <p:cNvGrpSpPr/>
          <p:nvPr/>
        </p:nvGrpSpPr>
        <p:grpSpPr>
          <a:xfrm>
            <a:off x="8007719" y="4238229"/>
            <a:ext cx="3710697" cy="2580491"/>
            <a:chOff x="3139782" y="4119305"/>
            <a:chExt cx="3710697" cy="2580491"/>
          </a:xfrm>
        </p:grpSpPr>
        <p:pic>
          <p:nvPicPr>
            <p:cNvPr id="29" name="圖片 11">
              <a:extLst>
                <a:ext uri="{FF2B5EF4-FFF2-40B4-BE49-F238E27FC236}">
                  <a16:creationId xmlns:a16="http://schemas.microsoft.com/office/drawing/2014/main" id="{19DB4494-3A7A-41D4-B8B1-F2A258457A59}"/>
                </a:ext>
              </a:extLst>
            </p:cNvPr>
            <p:cNvPicPr>
              <a:picLocks noChangeAspect="1"/>
            </p:cNvPicPr>
            <p:nvPr/>
          </p:nvPicPr>
          <p:blipFill>
            <a:blip r:embed="rId4"/>
            <a:stretch>
              <a:fillRect/>
            </a:stretch>
          </p:blipFill>
          <p:spPr>
            <a:xfrm>
              <a:off x="3139782" y="4119305"/>
              <a:ext cx="3710697" cy="2580491"/>
            </a:xfrm>
            <a:prstGeom prst="rect">
              <a:avLst/>
            </a:prstGeom>
          </p:spPr>
        </p:pic>
        <p:pic>
          <p:nvPicPr>
            <p:cNvPr id="28" name="圖片 4">
              <a:extLst>
                <a:ext uri="{FF2B5EF4-FFF2-40B4-BE49-F238E27FC236}">
                  <a16:creationId xmlns:a16="http://schemas.microsoft.com/office/drawing/2014/main" id="{5B290606-EABF-4D6E-B227-C79AAF063778}"/>
                </a:ext>
              </a:extLst>
            </p:cNvPr>
            <p:cNvPicPr>
              <a:picLocks noChangeAspect="1"/>
            </p:cNvPicPr>
            <p:nvPr/>
          </p:nvPicPr>
          <p:blipFill rotWithShape="1">
            <a:blip r:embed="rId5">
              <a:extLst>
                <a:ext uri="{28A0092B-C50C-407E-A947-70E740481C1C}">
                  <a14:useLocalDpi xmlns:a14="http://schemas.microsoft.com/office/drawing/2010/main" val="0"/>
                </a:ext>
              </a:extLst>
            </a:blip>
            <a:srcRect l="19768" r="18496"/>
            <a:stretch/>
          </p:blipFill>
          <p:spPr>
            <a:xfrm>
              <a:off x="5100610" y="4360572"/>
              <a:ext cx="1609568" cy="1809164"/>
            </a:xfrm>
            <a:prstGeom prst="rect">
              <a:avLst/>
            </a:prstGeom>
          </p:spPr>
        </p:pic>
      </p:grpSp>
      <p:pic>
        <p:nvPicPr>
          <p:cNvPr id="7" name="图片 6">
            <a:extLst>
              <a:ext uri="{FF2B5EF4-FFF2-40B4-BE49-F238E27FC236}">
                <a16:creationId xmlns:a16="http://schemas.microsoft.com/office/drawing/2014/main" id="{907A3A11-A3B8-4849-93CC-B284E2C5BF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92704" y="4238345"/>
            <a:ext cx="3392358" cy="2544269"/>
          </a:xfrm>
          <a:prstGeom prst="rect">
            <a:avLst/>
          </a:prstGeom>
        </p:spPr>
      </p:pic>
      <p:sp>
        <p:nvSpPr>
          <p:cNvPr id="2" name="标题 1">
            <a:extLst>
              <a:ext uri="{FF2B5EF4-FFF2-40B4-BE49-F238E27FC236}">
                <a16:creationId xmlns:a16="http://schemas.microsoft.com/office/drawing/2014/main" id="{0F0B2DEA-781A-487E-8C03-905E17AAD0FD}"/>
              </a:ext>
            </a:extLst>
          </p:cNvPr>
          <p:cNvSpPr>
            <a:spLocks noGrp="1"/>
          </p:cNvSpPr>
          <p:nvPr>
            <p:ph type="title"/>
          </p:nvPr>
        </p:nvSpPr>
        <p:spPr/>
        <p:txBody>
          <a:bodyPr/>
          <a:lstStyle/>
          <a:p>
            <a:r>
              <a:rPr lang="zh-CN" altLang="en-US" dirty="0"/>
              <a:t>背景：时间脉络（概要）</a:t>
            </a:r>
          </a:p>
        </p:txBody>
      </p:sp>
      <p:graphicFrame>
        <p:nvGraphicFramePr>
          <p:cNvPr id="10" name="内容占位符 9">
            <a:extLst>
              <a:ext uri="{FF2B5EF4-FFF2-40B4-BE49-F238E27FC236}">
                <a16:creationId xmlns:a16="http://schemas.microsoft.com/office/drawing/2014/main" id="{3B3D1A5F-F0D3-4B5F-B53C-7425520E9590}"/>
              </a:ext>
            </a:extLst>
          </p:cNvPr>
          <p:cNvGraphicFramePr>
            <a:graphicFrameLocks noGrp="1"/>
          </p:cNvGraphicFramePr>
          <p:nvPr>
            <p:ph idx="1"/>
            <p:extLst>
              <p:ext uri="{D42A27DB-BD31-4B8C-83A1-F6EECF244321}">
                <p14:modId xmlns:p14="http://schemas.microsoft.com/office/powerpoint/2010/main" val="2615447857"/>
              </p:ext>
            </p:extLst>
          </p:nvPr>
        </p:nvGraphicFramePr>
        <p:xfrm>
          <a:off x="490538" y="3889540"/>
          <a:ext cx="10863262" cy="22916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任意多边形: 形状 7">
            <a:extLst>
              <a:ext uri="{FF2B5EF4-FFF2-40B4-BE49-F238E27FC236}">
                <a16:creationId xmlns:a16="http://schemas.microsoft.com/office/drawing/2014/main" id="{2B6F15E2-94EF-4F98-9AA3-3F5575F142B8}"/>
              </a:ext>
            </a:extLst>
          </p:cNvPr>
          <p:cNvSpPr/>
          <p:nvPr/>
        </p:nvSpPr>
        <p:spPr>
          <a:xfrm>
            <a:off x="704675" y="1834527"/>
            <a:ext cx="10335237" cy="1901160"/>
          </a:xfrm>
          <a:custGeom>
            <a:avLst/>
            <a:gdLst>
              <a:gd name="connsiteX0" fmla="*/ 0 w 10322676"/>
              <a:gd name="connsiteY0" fmla="*/ 1713345 h 1713345"/>
              <a:gd name="connsiteX1" fmla="*/ 1719743 w 10322676"/>
              <a:gd name="connsiteY1" fmla="*/ 1377785 h 1713345"/>
              <a:gd name="connsiteX2" fmla="*/ 2885813 w 10322676"/>
              <a:gd name="connsiteY2" fmla="*/ 1991 h 1713345"/>
              <a:gd name="connsiteX3" fmla="*/ 3397542 w 10322676"/>
              <a:gd name="connsiteY3" fmla="*/ 1084170 h 1713345"/>
              <a:gd name="connsiteX4" fmla="*/ 3473042 w 10322676"/>
              <a:gd name="connsiteY4" fmla="*/ 1587510 h 1713345"/>
              <a:gd name="connsiteX5" fmla="*/ 6459523 w 10322676"/>
              <a:gd name="connsiteY5" fmla="*/ 1595899 h 1713345"/>
              <a:gd name="connsiteX6" fmla="*/ 7466202 w 10322676"/>
              <a:gd name="connsiteY6" fmla="*/ 1092559 h 1713345"/>
              <a:gd name="connsiteX7" fmla="*/ 8061820 w 10322676"/>
              <a:gd name="connsiteY7" fmla="*/ 1361007 h 1713345"/>
              <a:gd name="connsiteX8" fmla="*/ 10142290 w 10322676"/>
              <a:gd name="connsiteY8" fmla="*/ 1201616 h 1713345"/>
              <a:gd name="connsiteX9" fmla="*/ 10276514 w 10322676"/>
              <a:gd name="connsiteY9" fmla="*/ 1067392 h 1713345"/>
              <a:gd name="connsiteX0" fmla="*/ 0 w 10322676"/>
              <a:gd name="connsiteY0" fmla="*/ 1713348 h 1713348"/>
              <a:gd name="connsiteX1" fmla="*/ 1719743 w 10322676"/>
              <a:gd name="connsiteY1" fmla="*/ 1377788 h 1713348"/>
              <a:gd name="connsiteX2" fmla="*/ 2885813 w 10322676"/>
              <a:gd name="connsiteY2" fmla="*/ 1994 h 1713348"/>
              <a:gd name="connsiteX3" fmla="*/ 3397542 w 10322676"/>
              <a:gd name="connsiteY3" fmla="*/ 1084173 h 1713348"/>
              <a:gd name="connsiteX4" fmla="*/ 3816991 w 10322676"/>
              <a:gd name="connsiteY4" fmla="*/ 1595902 h 1713348"/>
              <a:gd name="connsiteX5" fmla="*/ 6459523 w 10322676"/>
              <a:gd name="connsiteY5" fmla="*/ 1595902 h 1713348"/>
              <a:gd name="connsiteX6" fmla="*/ 7466202 w 10322676"/>
              <a:gd name="connsiteY6" fmla="*/ 1092562 h 1713348"/>
              <a:gd name="connsiteX7" fmla="*/ 8061820 w 10322676"/>
              <a:gd name="connsiteY7" fmla="*/ 1361010 h 1713348"/>
              <a:gd name="connsiteX8" fmla="*/ 10142290 w 10322676"/>
              <a:gd name="connsiteY8" fmla="*/ 1201619 h 1713348"/>
              <a:gd name="connsiteX9" fmla="*/ 10276514 w 10322676"/>
              <a:gd name="connsiteY9" fmla="*/ 1067395 h 1713348"/>
              <a:gd name="connsiteX0" fmla="*/ 0 w 10322676"/>
              <a:gd name="connsiteY0" fmla="*/ 1713348 h 1713348"/>
              <a:gd name="connsiteX1" fmla="*/ 1719743 w 10322676"/>
              <a:gd name="connsiteY1" fmla="*/ 1377788 h 1713348"/>
              <a:gd name="connsiteX2" fmla="*/ 2885813 w 10322676"/>
              <a:gd name="connsiteY2" fmla="*/ 1994 h 1713348"/>
              <a:gd name="connsiteX3" fmla="*/ 3397542 w 10322676"/>
              <a:gd name="connsiteY3" fmla="*/ 1084173 h 1713348"/>
              <a:gd name="connsiteX4" fmla="*/ 6459523 w 10322676"/>
              <a:gd name="connsiteY4" fmla="*/ 1595902 h 1713348"/>
              <a:gd name="connsiteX5" fmla="*/ 7466202 w 10322676"/>
              <a:gd name="connsiteY5" fmla="*/ 1092562 h 1713348"/>
              <a:gd name="connsiteX6" fmla="*/ 8061820 w 10322676"/>
              <a:gd name="connsiteY6" fmla="*/ 1361010 h 1713348"/>
              <a:gd name="connsiteX7" fmla="*/ 10142290 w 10322676"/>
              <a:gd name="connsiteY7" fmla="*/ 1201619 h 1713348"/>
              <a:gd name="connsiteX8" fmla="*/ 10276514 w 10322676"/>
              <a:gd name="connsiteY8" fmla="*/ 1067395 h 1713348"/>
              <a:gd name="connsiteX0" fmla="*/ 0 w 10322676"/>
              <a:gd name="connsiteY0" fmla="*/ 1711610 h 1711610"/>
              <a:gd name="connsiteX1" fmla="*/ 1719743 w 10322676"/>
              <a:gd name="connsiteY1" fmla="*/ 1376050 h 1711610"/>
              <a:gd name="connsiteX2" fmla="*/ 2885813 w 10322676"/>
              <a:gd name="connsiteY2" fmla="*/ 256 h 1711610"/>
              <a:gd name="connsiteX3" fmla="*/ 3514987 w 10322676"/>
              <a:gd name="connsiteY3" fmla="*/ 1493496 h 1711610"/>
              <a:gd name="connsiteX4" fmla="*/ 6459523 w 10322676"/>
              <a:gd name="connsiteY4" fmla="*/ 1594164 h 1711610"/>
              <a:gd name="connsiteX5" fmla="*/ 7466202 w 10322676"/>
              <a:gd name="connsiteY5" fmla="*/ 1090824 h 1711610"/>
              <a:gd name="connsiteX6" fmla="*/ 8061820 w 10322676"/>
              <a:gd name="connsiteY6" fmla="*/ 1359272 h 1711610"/>
              <a:gd name="connsiteX7" fmla="*/ 10142290 w 10322676"/>
              <a:gd name="connsiteY7" fmla="*/ 1199881 h 1711610"/>
              <a:gd name="connsiteX8" fmla="*/ 10276514 w 10322676"/>
              <a:gd name="connsiteY8" fmla="*/ 1065657 h 1711610"/>
              <a:gd name="connsiteX0" fmla="*/ 0 w 10322676"/>
              <a:gd name="connsiteY0" fmla="*/ 1711610 h 1711610"/>
              <a:gd name="connsiteX1" fmla="*/ 1719743 w 10322676"/>
              <a:gd name="connsiteY1" fmla="*/ 1376050 h 1711610"/>
              <a:gd name="connsiteX2" fmla="*/ 2885813 w 10322676"/>
              <a:gd name="connsiteY2" fmla="*/ 256 h 1711610"/>
              <a:gd name="connsiteX3" fmla="*/ 3514987 w 10322676"/>
              <a:gd name="connsiteY3" fmla="*/ 1493496 h 1711610"/>
              <a:gd name="connsiteX4" fmla="*/ 6459523 w 10322676"/>
              <a:gd name="connsiteY4" fmla="*/ 1594164 h 1711610"/>
              <a:gd name="connsiteX5" fmla="*/ 7466202 w 10322676"/>
              <a:gd name="connsiteY5" fmla="*/ 1090824 h 1711610"/>
              <a:gd name="connsiteX6" fmla="*/ 8061820 w 10322676"/>
              <a:gd name="connsiteY6" fmla="*/ 1359272 h 1711610"/>
              <a:gd name="connsiteX7" fmla="*/ 10142290 w 10322676"/>
              <a:gd name="connsiteY7" fmla="*/ 1199881 h 1711610"/>
              <a:gd name="connsiteX8" fmla="*/ 10276514 w 10322676"/>
              <a:gd name="connsiteY8" fmla="*/ 1065657 h 1711610"/>
              <a:gd name="connsiteX0" fmla="*/ 0 w 10322676"/>
              <a:gd name="connsiteY0" fmla="*/ 1711610 h 1711610"/>
              <a:gd name="connsiteX1" fmla="*/ 1719743 w 10322676"/>
              <a:gd name="connsiteY1" fmla="*/ 1376050 h 1711610"/>
              <a:gd name="connsiteX2" fmla="*/ 2885813 w 10322676"/>
              <a:gd name="connsiteY2" fmla="*/ 256 h 1711610"/>
              <a:gd name="connsiteX3" fmla="*/ 3363986 w 10322676"/>
              <a:gd name="connsiteY3" fmla="*/ 1493496 h 1711610"/>
              <a:gd name="connsiteX4" fmla="*/ 6459523 w 10322676"/>
              <a:gd name="connsiteY4" fmla="*/ 1594164 h 1711610"/>
              <a:gd name="connsiteX5" fmla="*/ 7466202 w 10322676"/>
              <a:gd name="connsiteY5" fmla="*/ 1090824 h 1711610"/>
              <a:gd name="connsiteX6" fmla="*/ 8061820 w 10322676"/>
              <a:gd name="connsiteY6" fmla="*/ 1359272 h 1711610"/>
              <a:gd name="connsiteX7" fmla="*/ 10142290 w 10322676"/>
              <a:gd name="connsiteY7" fmla="*/ 1199881 h 1711610"/>
              <a:gd name="connsiteX8" fmla="*/ 10276514 w 10322676"/>
              <a:gd name="connsiteY8" fmla="*/ 1065657 h 1711610"/>
              <a:gd name="connsiteX0" fmla="*/ 0 w 10322676"/>
              <a:gd name="connsiteY0" fmla="*/ 1711819 h 1711819"/>
              <a:gd name="connsiteX1" fmla="*/ 1719743 w 10322676"/>
              <a:gd name="connsiteY1" fmla="*/ 1376259 h 1711819"/>
              <a:gd name="connsiteX2" fmla="*/ 2885813 w 10322676"/>
              <a:gd name="connsiteY2" fmla="*/ 465 h 1711819"/>
              <a:gd name="connsiteX3" fmla="*/ 3422709 w 10322676"/>
              <a:gd name="connsiteY3" fmla="*/ 1535650 h 1711819"/>
              <a:gd name="connsiteX4" fmla="*/ 6459523 w 10322676"/>
              <a:gd name="connsiteY4" fmla="*/ 1594373 h 1711819"/>
              <a:gd name="connsiteX5" fmla="*/ 7466202 w 10322676"/>
              <a:gd name="connsiteY5" fmla="*/ 1091033 h 1711819"/>
              <a:gd name="connsiteX6" fmla="*/ 8061820 w 10322676"/>
              <a:gd name="connsiteY6" fmla="*/ 1359481 h 1711819"/>
              <a:gd name="connsiteX7" fmla="*/ 10142290 w 10322676"/>
              <a:gd name="connsiteY7" fmla="*/ 1200090 h 1711819"/>
              <a:gd name="connsiteX8" fmla="*/ 10276514 w 10322676"/>
              <a:gd name="connsiteY8" fmla="*/ 1065866 h 1711819"/>
              <a:gd name="connsiteX0" fmla="*/ 0 w 10142290"/>
              <a:gd name="connsiteY0" fmla="*/ 1711819 h 1711819"/>
              <a:gd name="connsiteX1" fmla="*/ 1719743 w 10142290"/>
              <a:gd name="connsiteY1" fmla="*/ 1376259 h 1711819"/>
              <a:gd name="connsiteX2" fmla="*/ 2885813 w 10142290"/>
              <a:gd name="connsiteY2" fmla="*/ 465 h 1711819"/>
              <a:gd name="connsiteX3" fmla="*/ 3422709 w 10142290"/>
              <a:gd name="connsiteY3" fmla="*/ 1535650 h 1711819"/>
              <a:gd name="connsiteX4" fmla="*/ 6459523 w 10142290"/>
              <a:gd name="connsiteY4" fmla="*/ 1594373 h 1711819"/>
              <a:gd name="connsiteX5" fmla="*/ 7466202 w 10142290"/>
              <a:gd name="connsiteY5" fmla="*/ 1091033 h 1711819"/>
              <a:gd name="connsiteX6" fmla="*/ 8061820 w 10142290"/>
              <a:gd name="connsiteY6" fmla="*/ 1359481 h 1711819"/>
              <a:gd name="connsiteX7" fmla="*/ 10142290 w 10142290"/>
              <a:gd name="connsiteY7" fmla="*/ 1200090 h 1711819"/>
              <a:gd name="connsiteX0" fmla="*/ 0 w 10142290"/>
              <a:gd name="connsiteY0" fmla="*/ 1712347 h 1712347"/>
              <a:gd name="connsiteX1" fmla="*/ 1719743 w 10142290"/>
              <a:gd name="connsiteY1" fmla="*/ 1376787 h 1712347"/>
              <a:gd name="connsiteX2" fmla="*/ 2885813 w 10142290"/>
              <a:gd name="connsiteY2" fmla="*/ 993 h 1712347"/>
              <a:gd name="connsiteX3" fmla="*/ 4613945 w 10142290"/>
              <a:gd name="connsiteY3" fmla="*/ 1611679 h 1712347"/>
              <a:gd name="connsiteX4" fmla="*/ 6459523 w 10142290"/>
              <a:gd name="connsiteY4" fmla="*/ 1594901 h 1712347"/>
              <a:gd name="connsiteX5" fmla="*/ 7466202 w 10142290"/>
              <a:gd name="connsiteY5" fmla="*/ 1091561 h 1712347"/>
              <a:gd name="connsiteX6" fmla="*/ 8061820 w 10142290"/>
              <a:gd name="connsiteY6" fmla="*/ 1360009 h 1712347"/>
              <a:gd name="connsiteX7" fmla="*/ 10142290 w 10142290"/>
              <a:gd name="connsiteY7" fmla="*/ 1200618 h 1712347"/>
              <a:gd name="connsiteX0" fmla="*/ 0 w 10142290"/>
              <a:gd name="connsiteY0" fmla="*/ 1787796 h 1826951"/>
              <a:gd name="connsiteX1" fmla="*/ 1719743 w 10142290"/>
              <a:gd name="connsiteY1" fmla="*/ 1452236 h 1826951"/>
              <a:gd name="connsiteX2" fmla="*/ 3665989 w 10142290"/>
              <a:gd name="connsiteY2" fmla="*/ 941 h 1826951"/>
              <a:gd name="connsiteX3" fmla="*/ 4613945 w 10142290"/>
              <a:gd name="connsiteY3" fmla="*/ 1687128 h 1826951"/>
              <a:gd name="connsiteX4" fmla="*/ 6459523 w 10142290"/>
              <a:gd name="connsiteY4" fmla="*/ 1670350 h 1826951"/>
              <a:gd name="connsiteX5" fmla="*/ 7466202 w 10142290"/>
              <a:gd name="connsiteY5" fmla="*/ 1167010 h 1826951"/>
              <a:gd name="connsiteX6" fmla="*/ 8061820 w 10142290"/>
              <a:gd name="connsiteY6" fmla="*/ 1435458 h 1826951"/>
              <a:gd name="connsiteX7" fmla="*/ 10142290 w 10142290"/>
              <a:gd name="connsiteY7" fmla="*/ 1276067 h 1826951"/>
              <a:gd name="connsiteX0" fmla="*/ 0 w 10142290"/>
              <a:gd name="connsiteY0" fmla="*/ 1787368 h 1826523"/>
              <a:gd name="connsiteX1" fmla="*/ 2072081 w 10142290"/>
              <a:gd name="connsiteY1" fmla="*/ 1510531 h 1826523"/>
              <a:gd name="connsiteX2" fmla="*/ 3665989 w 10142290"/>
              <a:gd name="connsiteY2" fmla="*/ 513 h 1826523"/>
              <a:gd name="connsiteX3" fmla="*/ 4613945 w 10142290"/>
              <a:gd name="connsiteY3" fmla="*/ 1686700 h 1826523"/>
              <a:gd name="connsiteX4" fmla="*/ 6459523 w 10142290"/>
              <a:gd name="connsiteY4" fmla="*/ 1669922 h 1826523"/>
              <a:gd name="connsiteX5" fmla="*/ 7466202 w 10142290"/>
              <a:gd name="connsiteY5" fmla="*/ 1166582 h 1826523"/>
              <a:gd name="connsiteX6" fmla="*/ 8061820 w 10142290"/>
              <a:gd name="connsiteY6" fmla="*/ 1435030 h 1826523"/>
              <a:gd name="connsiteX7" fmla="*/ 10142290 w 10142290"/>
              <a:gd name="connsiteY7" fmla="*/ 1275639 h 1826523"/>
              <a:gd name="connsiteX0" fmla="*/ 0 w 10142290"/>
              <a:gd name="connsiteY0" fmla="*/ 1787368 h 1818774"/>
              <a:gd name="connsiteX1" fmla="*/ 2072081 w 10142290"/>
              <a:gd name="connsiteY1" fmla="*/ 1510531 h 1818774"/>
              <a:gd name="connsiteX2" fmla="*/ 3665989 w 10142290"/>
              <a:gd name="connsiteY2" fmla="*/ 513 h 1818774"/>
              <a:gd name="connsiteX3" fmla="*/ 4613945 w 10142290"/>
              <a:gd name="connsiteY3" fmla="*/ 1686700 h 1818774"/>
              <a:gd name="connsiteX4" fmla="*/ 6459523 w 10142290"/>
              <a:gd name="connsiteY4" fmla="*/ 1669922 h 1818774"/>
              <a:gd name="connsiteX5" fmla="*/ 7474591 w 10142290"/>
              <a:gd name="connsiteY5" fmla="*/ 1351140 h 1818774"/>
              <a:gd name="connsiteX6" fmla="*/ 8061820 w 10142290"/>
              <a:gd name="connsiteY6" fmla="*/ 1435030 h 1818774"/>
              <a:gd name="connsiteX7" fmla="*/ 10142290 w 10142290"/>
              <a:gd name="connsiteY7" fmla="*/ 1275639 h 1818774"/>
              <a:gd name="connsiteX0" fmla="*/ 0 w 10142290"/>
              <a:gd name="connsiteY0" fmla="*/ 1787368 h 1870109"/>
              <a:gd name="connsiteX1" fmla="*/ 2072081 w 10142290"/>
              <a:gd name="connsiteY1" fmla="*/ 1510531 h 1870109"/>
              <a:gd name="connsiteX2" fmla="*/ 3665989 w 10142290"/>
              <a:gd name="connsiteY2" fmla="*/ 513 h 1870109"/>
              <a:gd name="connsiteX3" fmla="*/ 4613945 w 10142290"/>
              <a:gd name="connsiteY3" fmla="*/ 1686700 h 1870109"/>
              <a:gd name="connsiteX4" fmla="*/ 6585358 w 10142290"/>
              <a:gd name="connsiteY4" fmla="*/ 1787368 h 1870109"/>
              <a:gd name="connsiteX5" fmla="*/ 7474591 w 10142290"/>
              <a:gd name="connsiteY5" fmla="*/ 1351140 h 1870109"/>
              <a:gd name="connsiteX6" fmla="*/ 8061820 w 10142290"/>
              <a:gd name="connsiteY6" fmla="*/ 1435030 h 1870109"/>
              <a:gd name="connsiteX7" fmla="*/ 10142290 w 10142290"/>
              <a:gd name="connsiteY7" fmla="*/ 1275639 h 1870109"/>
              <a:gd name="connsiteX0" fmla="*/ 0 w 10142290"/>
              <a:gd name="connsiteY0" fmla="*/ 1787368 h 1870109"/>
              <a:gd name="connsiteX1" fmla="*/ 2072081 w 10142290"/>
              <a:gd name="connsiteY1" fmla="*/ 1510531 h 1870109"/>
              <a:gd name="connsiteX2" fmla="*/ 3665989 w 10142290"/>
              <a:gd name="connsiteY2" fmla="*/ 513 h 1870109"/>
              <a:gd name="connsiteX3" fmla="*/ 4613945 w 10142290"/>
              <a:gd name="connsiteY3" fmla="*/ 1686700 h 1870109"/>
              <a:gd name="connsiteX4" fmla="*/ 6585358 w 10142290"/>
              <a:gd name="connsiteY4" fmla="*/ 1787368 h 1870109"/>
              <a:gd name="connsiteX5" fmla="*/ 7474591 w 10142290"/>
              <a:gd name="connsiteY5" fmla="*/ 1351140 h 1870109"/>
              <a:gd name="connsiteX6" fmla="*/ 8187655 w 10142290"/>
              <a:gd name="connsiteY6" fmla="*/ 1619588 h 1870109"/>
              <a:gd name="connsiteX7" fmla="*/ 10142290 w 10142290"/>
              <a:gd name="connsiteY7" fmla="*/ 1275639 h 1870109"/>
              <a:gd name="connsiteX0" fmla="*/ 0 w 10335237"/>
              <a:gd name="connsiteY0" fmla="*/ 1787368 h 1870109"/>
              <a:gd name="connsiteX1" fmla="*/ 2072081 w 10335237"/>
              <a:gd name="connsiteY1" fmla="*/ 1510531 h 1870109"/>
              <a:gd name="connsiteX2" fmla="*/ 3665989 w 10335237"/>
              <a:gd name="connsiteY2" fmla="*/ 513 h 1870109"/>
              <a:gd name="connsiteX3" fmla="*/ 4613945 w 10335237"/>
              <a:gd name="connsiteY3" fmla="*/ 1686700 h 1870109"/>
              <a:gd name="connsiteX4" fmla="*/ 6585358 w 10335237"/>
              <a:gd name="connsiteY4" fmla="*/ 1787368 h 1870109"/>
              <a:gd name="connsiteX5" fmla="*/ 7474591 w 10335237"/>
              <a:gd name="connsiteY5" fmla="*/ 1351140 h 1870109"/>
              <a:gd name="connsiteX6" fmla="*/ 8187655 w 10335237"/>
              <a:gd name="connsiteY6" fmla="*/ 1619588 h 1870109"/>
              <a:gd name="connsiteX7" fmla="*/ 10335237 w 10335237"/>
              <a:gd name="connsiteY7" fmla="*/ 1518920 h 1870109"/>
              <a:gd name="connsiteX0" fmla="*/ 0 w 10335237"/>
              <a:gd name="connsiteY0" fmla="*/ 1787368 h 1870109"/>
              <a:gd name="connsiteX1" fmla="*/ 2072081 w 10335237"/>
              <a:gd name="connsiteY1" fmla="*/ 1510531 h 1870109"/>
              <a:gd name="connsiteX2" fmla="*/ 3665989 w 10335237"/>
              <a:gd name="connsiteY2" fmla="*/ 513 h 1870109"/>
              <a:gd name="connsiteX3" fmla="*/ 4613945 w 10335237"/>
              <a:gd name="connsiteY3" fmla="*/ 1686700 h 1870109"/>
              <a:gd name="connsiteX4" fmla="*/ 6585358 w 10335237"/>
              <a:gd name="connsiteY4" fmla="*/ 1787368 h 1870109"/>
              <a:gd name="connsiteX5" fmla="*/ 7474591 w 10335237"/>
              <a:gd name="connsiteY5" fmla="*/ 1351140 h 1870109"/>
              <a:gd name="connsiteX6" fmla="*/ 8196044 w 10335237"/>
              <a:gd name="connsiteY6" fmla="*/ 1728645 h 1870109"/>
              <a:gd name="connsiteX7" fmla="*/ 10335237 w 10335237"/>
              <a:gd name="connsiteY7" fmla="*/ 1518920 h 1870109"/>
              <a:gd name="connsiteX0" fmla="*/ 0 w 10335237"/>
              <a:gd name="connsiteY0" fmla="*/ 1787368 h 1870603"/>
              <a:gd name="connsiteX1" fmla="*/ 2072081 w 10335237"/>
              <a:gd name="connsiteY1" fmla="*/ 1510531 h 1870603"/>
              <a:gd name="connsiteX2" fmla="*/ 3665989 w 10335237"/>
              <a:gd name="connsiteY2" fmla="*/ 513 h 1870603"/>
              <a:gd name="connsiteX3" fmla="*/ 4613945 w 10335237"/>
              <a:gd name="connsiteY3" fmla="*/ 1686700 h 1870603"/>
              <a:gd name="connsiteX4" fmla="*/ 6585358 w 10335237"/>
              <a:gd name="connsiteY4" fmla="*/ 1787368 h 1870603"/>
              <a:gd name="connsiteX5" fmla="*/ 7793373 w 10335237"/>
              <a:gd name="connsiteY5" fmla="*/ 1342751 h 1870603"/>
              <a:gd name="connsiteX6" fmla="*/ 8196044 w 10335237"/>
              <a:gd name="connsiteY6" fmla="*/ 1728645 h 1870603"/>
              <a:gd name="connsiteX7" fmla="*/ 10335237 w 10335237"/>
              <a:gd name="connsiteY7" fmla="*/ 1518920 h 1870603"/>
              <a:gd name="connsiteX0" fmla="*/ 0 w 10335237"/>
              <a:gd name="connsiteY0" fmla="*/ 1787368 h 1870603"/>
              <a:gd name="connsiteX1" fmla="*/ 2072081 w 10335237"/>
              <a:gd name="connsiteY1" fmla="*/ 1510531 h 1870603"/>
              <a:gd name="connsiteX2" fmla="*/ 3665989 w 10335237"/>
              <a:gd name="connsiteY2" fmla="*/ 513 h 1870603"/>
              <a:gd name="connsiteX3" fmla="*/ 4613945 w 10335237"/>
              <a:gd name="connsiteY3" fmla="*/ 1686700 h 1870603"/>
              <a:gd name="connsiteX4" fmla="*/ 6585358 w 10335237"/>
              <a:gd name="connsiteY4" fmla="*/ 1787368 h 1870603"/>
              <a:gd name="connsiteX5" fmla="*/ 7793373 w 10335237"/>
              <a:gd name="connsiteY5" fmla="*/ 1342751 h 1870603"/>
              <a:gd name="connsiteX6" fmla="*/ 8464492 w 10335237"/>
              <a:gd name="connsiteY6" fmla="*/ 1728645 h 1870603"/>
              <a:gd name="connsiteX7" fmla="*/ 10335237 w 10335237"/>
              <a:gd name="connsiteY7" fmla="*/ 1518920 h 1870603"/>
              <a:gd name="connsiteX0" fmla="*/ 0 w 10335237"/>
              <a:gd name="connsiteY0" fmla="*/ 1787368 h 1870603"/>
              <a:gd name="connsiteX1" fmla="*/ 2072081 w 10335237"/>
              <a:gd name="connsiteY1" fmla="*/ 1510531 h 1870603"/>
              <a:gd name="connsiteX2" fmla="*/ 3665989 w 10335237"/>
              <a:gd name="connsiteY2" fmla="*/ 513 h 1870603"/>
              <a:gd name="connsiteX3" fmla="*/ 4613945 w 10335237"/>
              <a:gd name="connsiteY3" fmla="*/ 1686700 h 1870603"/>
              <a:gd name="connsiteX4" fmla="*/ 6585358 w 10335237"/>
              <a:gd name="connsiteY4" fmla="*/ 1787368 h 1870603"/>
              <a:gd name="connsiteX5" fmla="*/ 7793373 w 10335237"/>
              <a:gd name="connsiteY5" fmla="*/ 1342751 h 1870603"/>
              <a:gd name="connsiteX6" fmla="*/ 8464492 w 10335237"/>
              <a:gd name="connsiteY6" fmla="*/ 1728645 h 1870603"/>
              <a:gd name="connsiteX7" fmla="*/ 10335237 w 10335237"/>
              <a:gd name="connsiteY7" fmla="*/ 1518920 h 1870603"/>
              <a:gd name="connsiteX0" fmla="*/ 0 w 10335237"/>
              <a:gd name="connsiteY0" fmla="*/ 1787368 h 1870603"/>
              <a:gd name="connsiteX1" fmla="*/ 2072081 w 10335237"/>
              <a:gd name="connsiteY1" fmla="*/ 1510531 h 1870603"/>
              <a:gd name="connsiteX2" fmla="*/ 3665989 w 10335237"/>
              <a:gd name="connsiteY2" fmla="*/ 513 h 1870603"/>
              <a:gd name="connsiteX3" fmla="*/ 4613945 w 10335237"/>
              <a:gd name="connsiteY3" fmla="*/ 1686700 h 1870603"/>
              <a:gd name="connsiteX4" fmla="*/ 7097086 w 10335237"/>
              <a:gd name="connsiteY4" fmla="*/ 1787368 h 1870603"/>
              <a:gd name="connsiteX5" fmla="*/ 7793373 w 10335237"/>
              <a:gd name="connsiteY5" fmla="*/ 1342751 h 1870603"/>
              <a:gd name="connsiteX6" fmla="*/ 8464492 w 10335237"/>
              <a:gd name="connsiteY6" fmla="*/ 1728645 h 1870603"/>
              <a:gd name="connsiteX7" fmla="*/ 10335237 w 10335237"/>
              <a:gd name="connsiteY7" fmla="*/ 1518920 h 1870603"/>
              <a:gd name="connsiteX0" fmla="*/ 0 w 10335237"/>
              <a:gd name="connsiteY0" fmla="*/ 1787368 h 1870603"/>
              <a:gd name="connsiteX1" fmla="*/ 2072081 w 10335237"/>
              <a:gd name="connsiteY1" fmla="*/ 1510531 h 1870603"/>
              <a:gd name="connsiteX2" fmla="*/ 3665989 w 10335237"/>
              <a:gd name="connsiteY2" fmla="*/ 513 h 1870603"/>
              <a:gd name="connsiteX3" fmla="*/ 4613945 w 10335237"/>
              <a:gd name="connsiteY3" fmla="*/ 1686700 h 1870603"/>
              <a:gd name="connsiteX4" fmla="*/ 7097086 w 10335237"/>
              <a:gd name="connsiteY4" fmla="*/ 1787368 h 1870603"/>
              <a:gd name="connsiteX5" fmla="*/ 7793373 w 10335237"/>
              <a:gd name="connsiteY5" fmla="*/ 1342751 h 1870603"/>
              <a:gd name="connsiteX6" fmla="*/ 8498048 w 10335237"/>
              <a:gd name="connsiteY6" fmla="*/ 1661533 h 1870603"/>
              <a:gd name="connsiteX7" fmla="*/ 10335237 w 10335237"/>
              <a:gd name="connsiteY7" fmla="*/ 1518920 h 1870603"/>
              <a:gd name="connsiteX0" fmla="*/ 0 w 10335237"/>
              <a:gd name="connsiteY0" fmla="*/ 1791221 h 1874456"/>
              <a:gd name="connsiteX1" fmla="*/ 2055303 w 10335237"/>
              <a:gd name="connsiteY1" fmla="*/ 1220769 h 1874456"/>
              <a:gd name="connsiteX2" fmla="*/ 3665989 w 10335237"/>
              <a:gd name="connsiteY2" fmla="*/ 4366 h 1874456"/>
              <a:gd name="connsiteX3" fmla="*/ 4613945 w 10335237"/>
              <a:gd name="connsiteY3" fmla="*/ 1690553 h 1874456"/>
              <a:gd name="connsiteX4" fmla="*/ 7097086 w 10335237"/>
              <a:gd name="connsiteY4" fmla="*/ 1791221 h 1874456"/>
              <a:gd name="connsiteX5" fmla="*/ 7793373 w 10335237"/>
              <a:gd name="connsiteY5" fmla="*/ 1346604 h 1874456"/>
              <a:gd name="connsiteX6" fmla="*/ 8498048 w 10335237"/>
              <a:gd name="connsiteY6" fmla="*/ 1665386 h 1874456"/>
              <a:gd name="connsiteX7" fmla="*/ 10335237 w 10335237"/>
              <a:gd name="connsiteY7" fmla="*/ 1522773 h 1874456"/>
              <a:gd name="connsiteX0" fmla="*/ 0 w 10335237"/>
              <a:gd name="connsiteY0" fmla="*/ 1791221 h 1875448"/>
              <a:gd name="connsiteX1" fmla="*/ 2055303 w 10335237"/>
              <a:gd name="connsiteY1" fmla="*/ 1220769 h 1875448"/>
              <a:gd name="connsiteX2" fmla="*/ 3665989 w 10335237"/>
              <a:gd name="connsiteY2" fmla="*/ 4366 h 1875448"/>
              <a:gd name="connsiteX3" fmla="*/ 4613945 w 10335237"/>
              <a:gd name="connsiteY3" fmla="*/ 1690553 h 1875448"/>
              <a:gd name="connsiteX4" fmla="*/ 7097086 w 10335237"/>
              <a:gd name="connsiteY4" fmla="*/ 1791221 h 1875448"/>
              <a:gd name="connsiteX5" fmla="*/ 8003097 w 10335237"/>
              <a:gd name="connsiteY5" fmla="*/ 1329826 h 1875448"/>
              <a:gd name="connsiteX6" fmla="*/ 8498048 w 10335237"/>
              <a:gd name="connsiteY6" fmla="*/ 1665386 h 1875448"/>
              <a:gd name="connsiteX7" fmla="*/ 10335237 w 10335237"/>
              <a:gd name="connsiteY7" fmla="*/ 1522773 h 1875448"/>
              <a:gd name="connsiteX0" fmla="*/ 0 w 10335237"/>
              <a:gd name="connsiteY0" fmla="*/ 1791221 h 1875448"/>
              <a:gd name="connsiteX1" fmla="*/ 2055303 w 10335237"/>
              <a:gd name="connsiteY1" fmla="*/ 1220769 h 1875448"/>
              <a:gd name="connsiteX2" fmla="*/ 3665989 w 10335237"/>
              <a:gd name="connsiteY2" fmla="*/ 4366 h 1875448"/>
              <a:gd name="connsiteX3" fmla="*/ 4613945 w 10335237"/>
              <a:gd name="connsiteY3" fmla="*/ 1690553 h 1875448"/>
              <a:gd name="connsiteX4" fmla="*/ 7097086 w 10335237"/>
              <a:gd name="connsiteY4" fmla="*/ 1791221 h 1875448"/>
              <a:gd name="connsiteX5" fmla="*/ 8003097 w 10335237"/>
              <a:gd name="connsiteY5" fmla="*/ 1329826 h 1875448"/>
              <a:gd name="connsiteX6" fmla="*/ 8716162 w 10335237"/>
              <a:gd name="connsiteY6" fmla="*/ 1665386 h 1875448"/>
              <a:gd name="connsiteX7" fmla="*/ 10335237 w 10335237"/>
              <a:gd name="connsiteY7" fmla="*/ 1522773 h 1875448"/>
              <a:gd name="connsiteX0" fmla="*/ 0 w 10335237"/>
              <a:gd name="connsiteY0" fmla="*/ 1791221 h 1909491"/>
              <a:gd name="connsiteX1" fmla="*/ 2055303 w 10335237"/>
              <a:gd name="connsiteY1" fmla="*/ 1220769 h 1909491"/>
              <a:gd name="connsiteX2" fmla="*/ 3665989 w 10335237"/>
              <a:gd name="connsiteY2" fmla="*/ 4366 h 1909491"/>
              <a:gd name="connsiteX3" fmla="*/ 4613945 w 10335237"/>
              <a:gd name="connsiteY3" fmla="*/ 1690553 h 1909491"/>
              <a:gd name="connsiteX4" fmla="*/ 7239699 w 10335237"/>
              <a:gd name="connsiteY4" fmla="*/ 1849944 h 1909491"/>
              <a:gd name="connsiteX5" fmla="*/ 8003097 w 10335237"/>
              <a:gd name="connsiteY5" fmla="*/ 1329826 h 1909491"/>
              <a:gd name="connsiteX6" fmla="*/ 8716162 w 10335237"/>
              <a:gd name="connsiteY6" fmla="*/ 1665386 h 1909491"/>
              <a:gd name="connsiteX7" fmla="*/ 10335237 w 10335237"/>
              <a:gd name="connsiteY7" fmla="*/ 1522773 h 1909491"/>
              <a:gd name="connsiteX0" fmla="*/ 0 w 10335237"/>
              <a:gd name="connsiteY0" fmla="*/ 1791221 h 1898192"/>
              <a:gd name="connsiteX1" fmla="*/ 2055303 w 10335237"/>
              <a:gd name="connsiteY1" fmla="*/ 1220769 h 1898192"/>
              <a:gd name="connsiteX2" fmla="*/ 3665989 w 10335237"/>
              <a:gd name="connsiteY2" fmla="*/ 4366 h 1898192"/>
              <a:gd name="connsiteX3" fmla="*/ 4613945 w 10335237"/>
              <a:gd name="connsiteY3" fmla="*/ 1690553 h 1898192"/>
              <a:gd name="connsiteX4" fmla="*/ 7239699 w 10335237"/>
              <a:gd name="connsiteY4" fmla="*/ 1849944 h 1898192"/>
              <a:gd name="connsiteX5" fmla="*/ 8019875 w 10335237"/>
              <a:gd name="connsiteY5" fmla="*/ 1497606 h 1898192"/>
              <a:gd name="connsiteX6" fmla="*/ 8716162 w 10335237"/>
              <a:gd name="connsiteY6" fmla="*/ 1665386 h 1898192"/>
              <a:gd name="connsiteX7" fmla="*/ 10335237 w 10335237"/>
              <a:gd name="connsiteY7" fmla="*/ 1522773 h 1898192"/>
              <a:gd name="connsiteX0" fmla="*/ 0 w 10335237"/>
              <a:gd name="connsiteY0" fmla="*/ 1791474 h 1898445"/>
              <a:gd name="connsiteX1" fmla="*/ 2055303 w 10335237"/>
              <a:gd name="connsiteY1" fmla="*/ 1221022 h 1898445"/>
              <a:gd name="connsiteX2" fmla="*/ 3665989 w 10335237"/>
              <a:gd name="connsiteY2" fmla="*/ 4619 h 1898445"/>
              <a:gd name="connsiteX3" fmla="*/ 4613945 w 10335237"/>
              <a:gd name="connsiteY3" fmla="*/ 1690806 h 1898445"/>
              <a:gd name="connsiteX4" fmla="*/ 7239699 w 10335237"/>
              <a:gd name="connsiteY4" fmla="*/ 1850197 h 1898445"/>
              <a:gd name="connsiteX5" fmla="*/ 8019875 w 10335237"/>
              <a:gd name="connsiteY5" fmla="*/ 1497859 h 1898445"/>
              <a:gd name="connsiteX6" fmla="*/ 8716162 w 10335237"/>
              <a:gd name="connsiteY6" fmla="*/ 1665639 h 1898445"/>
              <a:gd name="connsiteX7" fmla="*/ 10335237 w 10335237"/>
              <a:gd name="connsiteY7" fmla="*/ 1523026 h 1898445"/>
              <a:gd name="connsiteX0" fmla="*/ 0 w 10335237"/>
              <a:gd name="connsiteY0" fmla="*/ 1794189 h 1901160"/>
              <a:gd name="connsiteX1" fmla="*/ 1979802 w 10335237"/>
              <a:gd name="connsiteY1" fmla="*/ 1123069 h 1901160"/>
              <a:gd name="connsiteX2" fmla="*/ 3665989 w 10335237"/>
              <a:gd name="connsiteY2" fmla="*/ 7334 h 1901160"/>
              <a:gd name="connsiteX3" fmla="*/ 4613945 w 10335237"/>
              <a:gd name="connsiteY3" fmla="*/ 1693521 h 1901160"/>
              <a:gd name="connsiteX4" fmla="*/ 7239699 w 10335237"/>
              <a:gd name="connsiteY4" fmla="*/ 1852912 h 1901160"/>
              <a:gd name="connsiteX5" fmla="*/ 8019875 w 10335237"/>
              <a:gd name="connsiteY5" fmla="*/ 1500574 h 1901160"/>
              <a:gd name="connsiteX6" fmla="*/ 8716162 w 10335237"/>
              <a:gd name="connsiteY6" fmla="*/ 1668354 h 1901160"/>
              <a:gd name="connsiteX7" fmla="*/ 10335237 w 10335237"/>
              <a:gd name="connsiteY7" fmla="*/ 1525741 h 1901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5237" h="1901160">
                <a:moveTo>
                  <a:pt x="0" y="1794189"/>
                </a:moveTo>
                <a:cubicBezTo>
                  <a:pt x="619387" y="1769022"/>
                  <a:pt x="1402360" y="1479601"/>
                  <a:pt x="1979802" y="1123069"/>
                </a:cubicBezTo>
                <a:cubicBezTo>
                  <a:pt x="2557244" y="766537"/>
                  <a:pt x="3226965" y="-87741"/>
                  <a:pt x="3665989" y="7334"/>
                </a:cubicBezTo>
                <a:cubicBezTo>
                  <a:pt x="4105013" y="102409"/>
                  <a:pt x="4018327" y="1385925"/>
                  <a:pt x="4613945" y="1693521"/>
                </a:cubicBezTo>
                <a:cubicBezTo>
                  <a:pt x="5209563" y="2001117"/>
                  <a:pt x="6672044" y="1885070"/>
                  <a:pt x="7239699" y="1852912"/>
                </a:cubicBezTo>
                <a:cubicBezTo>
                  <a:pt x="7807354" y="1820754"/>
                  <a:pt x="7773798" y="1531334"/>
                  <a:pt x="8019875" y="1500574"/>
                </a:cubicBezTo>
                <a:cubicBezTo>
                  <a:pt x="8265952" y="1469814"/>
                  <a:pt x="8330268" y="1664160"/>
                  <a:pt x="8716162" y="1668354"/>
                </a:cubicBezTo>
                <a:cubicBezTo>
                  <a:pt x="9102056" y="1672549"/>
                  <a:pt x="9966121" y="1574677"/>
                  <a:pt x="10335237" y="1525741"/>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任意多边形: 形状 8">
            <a:extLst>
              <a:ext uri="{FF2B5EF4-FFF2-40B4-BE49-F238E27FC236}">
                <a16:creationId xmlns:a16="http://schemas.microsoft.com/office/drawing/2014/main" id="{0B6186F1-453B-46A0-8955-619056644B09}"/>
              </a:ext>
            </a:extLst>
          </p:cNvPr>
          <p:cNvSpPr/>
          <p:nvPr/>
        </p:nvSpPr>
        <p:spPr>
          <a:xfrm>
            <a:off x="696287" y="2401688"/>
            <a:ext cx="10335237" cy="1280703"/>
          </a:xfrm>
          <a:custGeom>
            <a:avLst/>
            <a:gdLst>
              <a:gd name="connsiteX0" fmla="*/ 20227 w 10438506"/>
              <a:gd name="connsiteY0" fmla="*/ 874395 h 1104232"/>
              <a:gd name="connsiteX1" fmla="*/ 615846 w 10438506"/>
              <a:gd name="connsiteY1" fmla="*/ 1084120 h 1104232"/>
              <a:gd name="connsiteX2" fmla="*/ 4097277 w 10438506"/>
              <a:gd name="connsiteY2" fmla="*/ 1067342 h 1104232"/>
              <a:gd name="connsiteX3" fmla="*/ 5053622 w 10438506"/>
              <a:gd name="connsiteY3" fmla="*/ 832450 h 1104232"/>
              <a:gd name="connsiteX4" fmla="*/ 5682796 w 10438506"/>
              <a:gd name="connsiteY4" fmla="*/ 1940 h 1104232"/>
              <a:gd name="connsiteX5" fmla="*/ 6488139 w 10438506"/>
              <a:gd name="connsiteY5" fmla="*/ 589169 h 1104232"/>
              <a:gd name="connsiteX6" fmla="*/ 10179295 w 10438506"/>
              <a:gd name="connsiteY6" fmla="*/ 119386 h 1104232"/>
              <a:gd name="connsiteX7" fmla="*/ 10212851 w 10438506"/>
              <a:gd name="connsiteY7" fmla="*/ 463335 h 1104232"/>
              <a:gd name="connsiteX0" fmla="*/ 0 w 10418279"/>
              <a:gd name="connsiteY0" fmla="*/ 874395 h 1104232"/>
              <a:gd name="connsiteX1" fmla="*/ 595619 w 10418279"/>
              <a:gd name="connsiteY1" fmla="*/ 1084120 h 1104232"/>
              <a:gd name="connsiteX2" fmla="*/ 4077050 w 10418279"/>
              <a:gd name="connsiteY2" fmla="*/ 1067342 h 1104232"/>
              <a:gd name="connsiteX3" fmla="*/ 5033395 w 10418279"/>
              <a:gd name="connsiteY3" fmla="*/ 832450 h 1104232"/>
              <a:gd name="connsiteX4" fmla="*/ 5662569 w 10418279"/>
              <a:gd name="connsiteY4" fmla="*/ 1940 h 1104232"/>
              <a:gd name="connsiteX5" fmla="*/ 6467912 w 10418279"/>
              <a:gd name="connsiteY5" fmla="*/ 589169 h 1104232"/>
              <a:gd name="connsiteX6" fmla="*/ 10159068 w 10418279"/>
              <a:gd name="connsiteY6" fmla="*/ 119386 h 1104232"/>
              <a:gd name="connsiteX7" fmla="*/ 10192624 w 10418279"/>
              <a:gd name="connsiteY7" fmla="*/ 463335 h 1104232"/>
              <a:gd name="connsiteX0" fmla="*/ 0 w 10418279"/>
              <a:gd name="connsiteY0" fmla="*/ 874395 h 1067564"/>
              <a:gd name="connsiteX1" fmla="*/ 4077050 w 10418279"/>
              <a:gd name="connsiteY1" fmla="*/ 1067342 h 1067564"/>
              <a:gd name="connsiteX2" fmla="*/ 5033395 w 10418279"/>
              <a:gd name="connsiteY2" fmla="*/ 832450 h 1067564"/>
              <a:gd name="connsiteX3" fmla="*/ 5662569 w 10418279"/>
              <a:gd name="connsiteY3" fmla="*/ 1940 h 1067564"/>
              <a:gd name="connsiteX4" fmla="*/ 6467912 w 10418279"/>
              <a:gd name="connsiteY4" fmla="*/ 589169 h 1067564"/>
              <a:gd name="connsiteX5" fmla="*/ 10159068 w 10418279"/>
              <a:gd name="connsiteY5" fmla="*/ 119386 h 1067564"/>
              <a:gd name="connsiteX6" fmla="*/ 10192624 w 10418279"/>
              <a:gd name="connsiteY6" fmla="*/ 463335 h 1067564"/>
              <a:gd name="connsiteX0" fmla="*/ 0 w 10418279"/>
              <a:gd name="connsiteY0" fmla="*/ 874395 h 1187825"/>
              <a:gd name="connsiteX1" fmla="*/ 4077050 w 10418279"/>
              <a:gd name="connsiteY1" fmla="*/ 1067342 h 1187825"/>
              <a:gd name="connsiteX2" fmla="*/ 5033395 w 10418279"/>
              <a:gd name="connsiteY2" fmla="*/ 832450 h 1187825"/>
              <a:gd name="connsiteX3" fmla="*/ 5662569 w 10418279"/>
              <a:gd name="connsiteY3" fmla="*/ 1940 h 1187825"/>
              <a:gd name="connsiteX4" fmla="*/ 6467912 w 10418279"/>
              <a:gd name="connsiteY4" fmla="*/ 589169 h 1187825"/>
              <a:gd name="connsiteX5" fmla="*/ 10159068 w 10418279"/>
              <a:gd name="connsiteY5" fmla="*/ 119386 h 1187825"/>
              <a:gd name="connsiteX6" fmla="*/ 10192624 w 10418279"/>
              <a:gd name="connsiteY6" fmla="*/ 463335 h 1187825"/>
              <a:gd name="connsiteX0" fmla="*/ 0 w 10418279"/>
              <a:gd name="connsiteY0" fmla="*/ 874395 h 1252507"/>
              <a:gd name="connsiteX1" fmla="*/ 3993160 w 10418279"/>
              <a:gd name="connsiteY1" fmla="*/ 1201566 h 1252507"/>
              <a:gd name="connsiteX2" fmla="*/ 5033395 w 10418279"/>
              <a:gd name="connsiteY2" fmla="*/ 832450 h 1252507"/>
              <a:gd name="connsiteX3" fmla="*/ 5662569 w 10418279"/>
              <a:gd name="connsiteY3" fmla="*/ 1940 h 1252507"/>
              <a:gd name="connsiteX4" fmla="*/ 6467912 w 10418279"/>
              <a:gd name="connsiteY4" fmla="*/ 589169 h 1252507"/>
              <a:gd name="connsiteX5" fmla="*/ 10159068 w 10418279"/>
              <a:gd name="connsiteY5" fmla="*/ 119386 h 1252507"/>
              <a:gd name="connsiteX6" fmla="*/ 10192624 w 10418279"/>
              <a:gd name="connsiteY6" fmla="*/ 463335 h 1252507"/>
              <a:gd name="connsiteX0" fmla="*/ 0 w 10418279"/>
              <a:gd name="connsiteY0" fmla="*/ 883032 h 1319284"/>
              <a:gd name="connsiteX1" fmla="*/ 3993160 w 10418279"/>
              <a:gd name="connsiteY1" fmla="*/ 1210203 h 1319284"/>
              <a:gd name="connsiteX2" fmla="*/ 5662569 w 10418279"/>
              <a:gd name="connsiteY2" fmla="*/ 10577 h 1319284"/>
              <a:gd name="connsiteX3" fmla="*/ 6467912 w 10418279"/>
              <a:gd name="connsiteY3" fmla="*/ 597806 h 1319284"/>
              <a:gd name="connsiteX4" fmla="*/ 10159068 w 10418279"/>
              <a:gd name="connsiteY4" fmla="*/ 128023 h 1319284"/>
              <a:gd name="connsiteX5" fmla="*/ 10192624 w 10418279"/>
              <a:gd name="connsiteY5" fmla="*/ 471972 h 1319284"/>
              <a:gd name="connsiteX0" fmla="*/ 0 w 10418279"/>
              <a:gd name="connsiteY0" fmla="*/ 883032 h 1276690"/>
              <a:gd name="connsiteX1" fmla="*/ 3993160 w 10418279"/>
              <a:gd name="connsiteY1" fmla="*/ 1210203 h 1276690"/>
              <a:gd name="connsiteX2" fmla="*/ 5662569 w 10418279"/>
              <a:gd name="connsiteY2" fmla="*/ 10577 h 1276690"/>
              <a:gd name="connsiteX3" fmla="*/ 6467912 w 10418279"/>
              <a:gd name="connsiteY3" fmla="*/ 597806 h 1276690"/>
              <a:gd name="connsiteX4" fmla="*/ 10159068 w 10418279"/>
              <a:gd name="connsiteY4" fmla="*/ 128023 h 1276690"/>
              <a:gd name="connsiteX5" fmla="*/ 10192624 w 10418279"/>
              <a:gd name="connsiteY5" fmla="*/ 471972 h 1276690"/>
              <a:gd name="connsiteX0" fmla="*/ 0 w 10418279"/>
              <a:gd name="connsiteY0" fmla="*/ 874656 h 1268314"/>
              <a:gd name="connsiteX1" fmla="*/ 3993160 w 10418279"/>
              <a:gd name="connsiteY1" fmla="*/ 1201827 h 1268314"/>
              <a:gd name="connsiteX2" fmla="*/ 5662569 w 10418279"/>
              <a:gd name="connsiteY2" fmla="*/ 2201 h 1268314"/>
              <a:gd name="connsiteX3" fmla="*/ 6467912 w 10418279"/>
              <a:gd name="connsiteY3" fmla="*/ 589430 h 1268314"/>
              <a:gd name="connsiteX4" fmla="*/ 10159068 w 10418279"/>
              <a:gd name="connsiteY4" fmla="*/ 119647 h 1268314"/>
              <a:gd name="connsiteX5" fmla="*/ 10192624 w 10418279"/>
              <a:gd name="connsiteY5" fmla="*/ 463596 h 1268314"/>
              <a:gd name="connsiteX0" fmla="*/ 0 w 10418279"/>
              <a:gd name="connsiteY0" fmla="*/ 874945 h 1268603"/>
              <a:gd name="connsiteX1" fmla="*/ 3993160 w 10418279"/>
              <a:gd name="connsiteY1" fmla="*/ 1202116 h 1268603"/>
              <a:gd name="connsiteX2" fmla="*/ 5662569 w 10418279"/>
              <a:gd name="connsiteY2" fmla="*/ 2490 h 1268603"/>
              <a:gd name="connsiteX3" fmla="*/ 6467912 w 10418279"/>
              <a:gd name="connsiteY3" fmla="*/ 589719 h 1268603"/>
              <a:gd name="connsiteX4" fmla="*/ 10159068 w 10418279"/>
              <a:gd name="connsiteY4" fmla="*/ 119936 h 1268603"/>
              <a:gd name="connsiteX5" fmla="*/ 10192624 w 10418279"/>
              <a:gd name="connsiteY5" fmla="*/ 463885 h 1268603"/>
              <a:gd name="connsiteX0" fmla="*/ 0 w 10418279"/>
              <a:gd name="connsiteY0" fmla="*/ 889130 h 1282788"/>
              <a:gd name="connsiteX1" fmla="*/ 3993160 w 10418279"/>
              <a:gd name="connsiteY1" fmla="*/ 1216301 h 1282788"/>
              <a:gd name="connsiteX2" fmla="*/ 5662569 w 10418279"/>
              <a:gd name="connsiteY2" fmla="*/ 16675 h 1282788"/>
              <a:gd name="connsiteX3" fmla="*/ 6518246 w 10418279"/>
              <a:gd name="connsiteY3" fmla="*/ 520014 h 1282788"/>
              <a:gd name="connsiteX4" fmla="*/ 10159068 w 10418279"/>
              <a:gd name="connsiteY4" fmla="*/ 134121 h 1282788"/>
              <a:gd name="connsiteX5" fmla="*/ 10192624 w 10418279"/>
              <a:gd name="connsiteY5" fmla="*/ 478070 h 1282788"/>
              <a:gd name="connsiteX0" fmla="*/ 0 w 10159068"/>
              <a:gd name="connsiteY0" fmla="*/ 889130 h 1282788"/>
              <a:gd name="connsiteX1" fmla="*/ 3993160 w 10159068"/>
              <a:gd name="connsiteY1" fmla="*/ 1216301 h 1282788"/>
              <a:gd name="connsiteX2" fmla="*/ 5662569 w 10159068"/>
              <a:gd name="connsiteY2" fmla="*/ 16675 h 1282788"/>
              <a:gd name="connsiteX3" fmla="*/ 6518246 w 10159068"/>
              <a:gd name="connsiteY3" fmla="*/ 520014 h 1282788"/>
              <a:gd name="connsiteX4" fmla="*/ 10159068 w 10159068"/>
              <a:gd name="connsiteY4" fmla="*/ 134121 h 1282788"/>
              <a:gd name="connsiteX0" fmla="*/ 0 w 10159068"/>
              <a:gd name="connsiteY0" fmla="*/ 918915 h 1312573"/>
              <a:gd name="connsiteX1" fmla="*/ 3993160 w 10159068"/>
              <a:gd name="connsiteY1" fmla="*/ 1246086 h 1312573"/>
              <a:gd name="connsiteX2" fmla="*/ 5662569 w 10159068"/>
              <a:gd name="connsiteY2" fmla="*/ 46460 h 1312573"/>
              <a:gd name="connsiteX3" fmla="*/ 8531604 w 10159068"/>
              <a:gd name="connsiteY3" fmla="*/ 281352 h 1312573"/>
              <a:gd name="connsiteX4" fmla="*/ 10159068 w 10159068"/>
              <a:gd name="connsiteY4" fmla="*/ 163906 h 1312573"/>
              <a:gd name="connsiteX0" fmla="*/ 0 w 10159068"/>
              <a:gd name="connsiteY0" fmla="*/ 768118 h 1193009"/>
              <a:gd name="connsiteX1" fmla="*/ 3993160 w 10159068"/>
              <a:gd name="connsiteY1" fmla="*/ 1095289 h 1193009"/>
              <a:gd name="connsiteX2" fmla="*/ 7357145 w 10159068"/>
              <a:gd name="connsiteY2" fmla="*/ 55054 h 1193009"/>
              <a:gd name="connsiteX3" fmla="*/ 8531604 w 10159068"/>
              <a:gd name="connsiteY3" fmla="*/ 130555 h 1193009"/>
              <a:gd name="connsiteX4" fmla="*/ 10159068 w 10159068"/>
              <a:gd name="connsiteY4" fmla="*/ 13109 h 1193009"/>
              <a:gd name="connsiteX0" fmla="*/ 0 w 10159068"/>
              <a:gd name="connsiteY0" fmla="*/ 755009 h 1051963"/>
              <a:gd name="connsiteX1" fmla="*/ 6459523 w 10159068"/>
              <a:gd name="connsiteY1" fmla="*/ 813732 h 1051963"/>
              <a:gd name="connsiteX2" fmla="*/ 7357145 w 10159068"/>
              <a:gd name="connsiteY2" fmla="*/ 41945 h 1051963"/>
              <a:gd name="connsiteX3" fmla="*/ 8531604 w 10159068"/>
              <a:gd name="connsiteY3" fmla="*/ 117446 h 1051963"/>
              <a:gd name="connsiteX4" fmla="*/ 10159068 w 10159068"/>
              <a:gd name="connsiteY4" fmla="*/ 0 h 1051963"/>
              <a:gd name="connsiteX0" fmla="*/ 0 w 10159068"/>
              <a:gd name="connsiteY0" fmla="*/ 755009 h 1082506"/>
              <a:gd name="connsiteX1" fmla="*/ 6459523 w 10159068"/>
              <a:gd name="connsiteY1" fmla="*/ 813732 h 1082506"/>
              <a:gd name="connsiteX2" fmla="*/ 7357145 w 10159068"/>
              <a:gd name="connsiteY2" fmla="*/ 41945 h 1082506"/>
              <a:gd name="connsiteX3" fmla="*/ 8531604 w 10159068"/>
              <a:gd name="connsiteY3" fmla="*/ 117446 h 1082506"/>
              <a:gd name="connsiteX4" fmla="*/ 10159068 w 10159068"/>
              <a:gd name="connsiteY4" fmla="*/ 0 h 1082506"/>
              <a:gd name="connsiteX0" fmla="*/ 0 w 10159068"/>
              <a:gd name="connsiteY0" fmla="*/ 765763 h 1212535"/>
              <a:gd name="connsiteX1" fmla="*/ 5704514 w 10159068"/>
              <a:gd name="connsiteY1" fmla="*/ 1059378 h 1212535"/>
              <a:gd name="connsiteX2" fmla="*/ 7357145 w 10159068"/>
              <a:gd name="connsiteY2" fmla="*/ 52699 h 1212535"/>
              <a:gd name="connsiteX3" fmla="*/ 8531604 w 10159068"/>
              <a:gd name="connsiteY3" fmla="*/ 128200 h 1212535"/>
              <a:gd name="connsiteX4" fmla="*/ 10159068 w 10159068"/>
              <a:gd name="connsiteY4" fmla="*/ 10754 h 1212535"/>
              <a:gd name="connsiteX0" fmla="*/ 0 w 10159068"/>
              <a:gd name="connsiteY0" fmla="*/ 755009 h 1201781"/>
              <a:gd name="connsiteX1" fmla="*/ 5704514 w 10159068"/>
              <a:gd name="connsiteY1" fmla="*/ 1048624 h 1201781"/>
              <a:gd name="connsiteX2" fmla="*/ 6526635 w 10159068"/>
              <a:gd name="connsiteY2" fmla="*/ 738231 h 1201781"/>
              <a:gd name="connsiteX3" fmla="*/ 7357145 w 10159068"/>
              <a:gd name="connsiteY3" fmla="*/ 41945 h 1201781"/>
              <a:gd name="connsiteX4" fmla="*/ 8531604 w 10159068"/>
              <a:gd name="connsiteY4" fmla="*/ 117446 h 1201781"/>
              <a:gd name="connsiteX5" fmla="*/ 10159068 w 10159068"/>
              <a:gd name="connsiteY5" fmla="*/ 0 h 1201781"/>
              <a:gd name="connsiteX0" fmla="*/ 0 w 10159068"/>
              <a:gd name="connsiteY0" fmla="*/ 755009 h 1263430"/>
              <a:gd name="connsiteX1" fmla="*/ 5813571 w 10159068"/>
              <a:gd name="connsiteY1" fmla="*/ 1140903 h 1263430"/>
              <a:gd name="connsiteX2" fmla="*/ 6526635 w 10159068"/>
              <a:gd name="connsiteY2" fmla="*/ 738231 h 1263430"/>
              <a:gd name="connsiteX3" fmla="*/ 7357145 w 10159068"/>
              <a:gd name="connsiteY3" fmla="*/ 41945 h 1263430"/>
              <a:gd name="connsiteX4" fmla="*/ 8531604 w 10159068"/>
              <a:gd name="connsiteY4" fmla="*/ 117446 h 1263430"/>
              <a:gd name="connsiteX5" fmla="*/ 10159068 w 10159068"/>
              <a:gd name="connsiteY5" fmla="*/ 0 h 1263430"/>
              <a:gd name="connsiteX0" fmla="*/ 0 w 10159068"/>
              <a:gd name="connsiteY0" fmla="*/ 755009 h 1204682"/>
              <a:gd name="connsiteX1" fmla="*/ 5813571 w 10159068"/>
              <a:gd name="connsiteY1" fmla="*/ 1140903 h 1204682"/>
              <a:gd name="connsiteX2" fmla="*/ 6526635 w 10159068"/>
              <a:gd name="connsiteY2" fmla="*/ 738231 h 1204682"/>
              <a:gd name="connsiteX3" fmla="*/ 7357145 w 10159068"/>
              <a:gd name="connsiteY3" fmla="*/ 41945 h 1204682"/>
              <a:gd name="connsiteX4" fmla="*/ 8531604 w 10159068"/>
              <a:gd name="connsiteY4" fmla="*/ 117446 h 1204682"/>
              <a:gd name="connsiteX5" fmla="*/ 10159068 w 10159068"/>
              <a:gd name="connsiteY5" fmla="*/ 0 h 1204682"/>
              <a:gd name="connsiteX0" fmla="*/ 0 w 10159068"/>
              <a:gd name="connsiteY0" fmla="*/ 755009 h 1161086"/>
              <a:gd name="connsiteX1" fmla="*/ 5813571 w 10159068"/>
              <a:gd name="connsiteY1" fmla="*/ 1140903 h 1161086"/>
              <a:gd name="connsiteX2" fmla="*/ 7021586 w 10159068"/>
              <a:gd name="connsiteY2" fmla="*/ 830510 h 1161086"/>
              <a:gd name="connsiteX3" fmla="*/ 7357145 w 10159068"/>
              <a:gd name="connsiteY3" fmla="*/ 41945 h 1161086"/>
              <a:gd name="connsiteX4" fmla="*/ 8531604 w 10159068"/>
              <a:gd name="connsiteY4" fmla="*/ 117446 h 1161086"/>
              <a:gd name="connsiteX5" fmla="*/ 10159068 w 10159068"/>
              <a:gd name="connsiteY5" fmla="*/ 0 h 1161086"/>
              <a:gd name="connsiteX0" fmla="*/ 0 w 10159068"/>
              <a:gd name="connsiteY0" fmla="*/ 755009 h 1161086"/>
              <a:gd name="connsiteX1" fmla="*/ 5813571 w 10159068"/>
              <a:gd name="connsiteY1" fmla="*/ 1140903 h 1161086"/>
              <a:gd name="connsiteX2" fmla="*/ 7021586 w 10159068"/>
              <a:gd name="connsiteY2" fmla="*/ 830510 h 1161086"/>
              <a:gd name="connsiteX3" fmla="*/ 7357145 w 10159068"/>
              <a:gd name="connsiteY3" fmla="*/ 41945 h 1161086"/>
              <a:gd name="connsiteX4" fmla="*/ 8531604 w 10159068"/>
              <a:gd name="connsiteY4" fmla="*/ 117446 h 1161086"/>
              <a:gd name="connsiteX5" fmla="*/ 10159068 w 10159068"/>
              <a:gd name="connsiteY5" fmla="*/ 0 h 1161086"/>
              <a:gd name="connsiteX0" fmla="*/ 0 w 10159068"/>
              <a:gd name="connsiteY0" fmla="*/ 755009 h 1161086"/>
              <a:gd name="connsiteX1" fmla="*/ 5813571 w 10159068"/>
              <a:gd name="connsiteY1" fmla="*/ 1140903 h 1161086"/>
              <a:gd name="connsiteX2" fmla="*/ 7021586 w 10159068"/>
              <a:gd name="connsiteY2" fmla="*/ 830510 h 1161086"/>
              <a:gd name="connsiteX3" fmla="*/ 7357145 w 10159068"/>
              <a:gd name="connsiteY3" fmla="*/ 41945 h 1161086"/>
              <a:gd name="connsiteX4" fmla="*/ 8531604 w 10159068"/>
              <a:gd name="connsiteY4" fmla="*/ 117446 h 1161086"/>
              <a:gd name="connsiteX5" fmla="*/ 10159068 w 10159068"/>
              <a:gd name="connsiteY5" fmla="*/ 0 h 1161086"/>
              <a:gd name="connsiteX0" fmla="*/ 0 w 10159068"/>
              <a:gd name="connsiteY0" fmla="*/ 755009 h 1161086"/>
              <a:gd name="connsiteX1" fmla="*/ 5813571 w 10159068"/>
              <a:gd name="connsiteY1" fmla="*/ 1140903 h 1161086"/>
              <a:gd name="connsiteX2" fmla="*/ 7021586 w 10159068"/>
              <a:gd name="connsiteY2" fmla="*/ 830510 h 1161086"/>
              <a:gd name="connsiteX3" fmla="*/ 7357145 w 10159068"/>
              <a:gd name="connsiteY3" fmla="*/ 41945 h 1161086"/>
              <a:gd name="connsiteX4" fmla="*/ 8531604 w 10159068"/>
              <a:gd name="connsiteY4" fmla="*/ 117446 h 1161086"/>
              <a:gd name="connsiteX5" fmla="*/ 10159068 w 10159068"/>
              <a:gd name="connsiteY5" fmla="*/ 0 h 1161086"/>
              <a:gd name="connsiteX0" fmla="*/ 0 w 10159068"/>
              <a:gd name="connsiteY0" fmla="*/ 755009 h 1161086"/>
              <a:gd name="connsiteX1" fmla="*/ 5813571 w 10159068"/>
              <a:gd name="connsiteY1" fmla="*/ 1140903 h 1161086"/>
              <a:gd name="connsiteX2" fmla="*/ 7021586 w 10159068"/>
              <a:gd name="connsiteY2" fmla="*/ 830510 h 1161086"/>
              <a:gd name="connsiteX3" fmla="*/ 7357145 w 10159068"/>
              <a:gd name="connsiteY3" fmla="*/ 41945 h 1161086"/>
              <a:gd name="connsiteX4" fmla="*/ 8531604 w 10159068"/>
              <a:gd name="connsiteY4" fmla="*/ 117446 h 1161086"/>
              <a:gd name="connsiteX5" fmla="*/ 10159068 w 10159068"/>
              <a:gd name="connsiteY5" fmla="*/ 0 h 1161086"/>
              <a:gd name="connsiteX0" fmla="*/ 0 w 10159068"/>
              <a:gd name="connsiteY0" fmla="*/ 755009 h 1161086"/>
              <a:gd name="connsiteX1" fmla="*/ 5813571 w 10159068"/>
              <a:gd name="connsiteY1" fmla="*/ 1140903 h 1161086"/>
              <a:gd name="connsiteX2" fmla="*/ 7021586 w 10159068"/>
              <a:gd name="connsiteY2" fmla="*/ 830510 h 1161086"/>
              <a:gd name="connsiteX3" fmla="*/ 7357145 w 10159068"/>
              <a:gd name="connsiteY3" fmla="*/ 41945 h 1161086"/>
              <a:gd name="connsiteX4" fmla="*/ 8531604 w 10159068"/>
              <a:gd name="connsiteY4" fmla="*/ 117446 h 1161086"/>
              <a:gd name="connsiteX5" fmla="*/ 10159068 w 10159068"/>
              <a:gd name="connsiteY5" fmla="*/ 0 h 1161086"/>
              <a:gd name="connsiteX0" fmla="*/ 0 w 10159068"/>
              <a:gd name="connsiteY0" fmla="*/ 755009 h 1161086"/>
              <a:gd name="connsiteX1" fmla="*/ 5813571 w 10159068"/>
              <a:gd name="connsiteY1" fmla="*/ 1140903 h 1161086"/>
              <a:gd name="connsiteX2" fmla="*/ 7021586 w 10159068"/>
              <a:gd name="connsiteY2" fmla="*/ 830510 h 1161086"/>
              <a:gd name="connsiteX3" fmla="*/ 7357145 w 10159068"/>
              <a:gd name="connsiteY3" fmla="*/ 41945 h 1161086"/>
              <a:gd name="connsiteX4" fmla="*/ 8531604 w 10159068"/>
              <a:gd name="connsiteY4" fmla="*/ 117446 h 1161086"/>
              <a:gd name="connsiteX5" fmla="*/ 10159068 w 10159068"/>
              <a:gd name="connsiteY5" fmla="*/ 0 h 1161086"/>
              <a:gd name="connsiteX0" fmla="*/ 0 w 10159068"/>
              <a:gd name="connsiteY0" fmla="*/ 755009 h 1161086"/>
              <a:gd name="connsiteX1" fmla="*/ 5813571 w 10159068"/>
              <a:gd name="connsiteY1" fmla="*/ 1140903 h 1161086"/>
              <a:gd name="connsiteX2" fmla="*/ 7021586 w 10159068"/>
              <a:gd name="connsiteY2" fmla="*/ 830510 h 1161086"/>
              <a:gd name="connsiteX3" fmla="*/ 7357145 w 10159068"/>
              <a:gd name="connsiteY3" fmla="*/ 41945 h 1161086"/>
              <a:gd name="connsiteX4" fmla="*/ 8531604 w 10159068"/>
              <a:gd name="connsiteY4" fmla="*/ 117446 h 1161086"/>
              <a:gd name="connsiteX5" fmla="*/ 10159068 w 10159068"/>
              <a:gd name="connsiteY5" fmla="*/ 0 h 1161086"/>
              <a:gd name="connsiteX0" fmla="*/ 0 w 10159068"/>
              <a:gd name="connsiteY0" fmla="*/ 755009 h 1161086"/>
              <a:gd name="connsiteX1" fmla="*/ 5813571 w 10159068"/>
              <a:gd name="connsiteY1" fmla="*/ 1140903 h 1161086"/>
              <a:gd name="connsiteX2" fmla="*/ 7021586 w 10159068"/>
              <a:gd name="connsiteY2" fmla="*/ 830510 h 1161086"/>
              <a:gd name="connsiteX3" fmla="*/ 7357145 w 10159068"/>
              <a:gd name="connsiteY3" fmla="*/ 41945 h 1161086"/>
              <a:gd name="connsiteX4" fmla="*/ 8531604 w 10159068"/>
              <a:gd name="connsiteY4" fmla="*/ 117446 h 1161086"/>
              <a:gd name="connsiteX5" fmla="*/ 10159068 w 10159068"/>
              <a:gd name="connsiteY5" fmla="*/ 0 h 1161086"/>
              <a:gd name="connsiteX0" fmla="*/ 0 w 10159068"/>
              <a:gd name="connsiteY0" fmla="*/ 755009 h 1161086"/>
              <a:gd name="connsiteX1" fmla="*/ 5813571 w 10159068"/>
              <a:gd name="connsiteY1" fmla="*/ 1140903 h 1161086"/>
              <a:gd name="connsiteX2" fmla="*/ 7021586 w 10159068"/>
              <a:gd name="connsiteY2" fmla="*/ 830510 h 1161086"/>
              <a:gd name="connsiteX3" fmla="*/ 7357145 w 10159068"/>
              <a:gd name="connsiteY3" fmla="*/ 41945 h 1161086"/>
              <a:gd name="connsiteX4" fmla="*/ 8531604 w 10159068"/>
              <a:gd name="connsiteY4" fmla="*/ 117446 h 1161086"/>
              <a:gd name="connsiteX5" fmla="*/ 10159068 w 10159068"/>
              <a:gd name="connsiteY5" fmla="*/ 0 h 1161086"/>
              <a:gd name="connsiteX0" fmla="*/ 0 w 10159068"/>
              <a:gd name="connsiteY0" fmla="*/ 755009 h 1161086"/>
              <a:gd name="connsiteX1" fmla="*/ 5813571 w 10159068"/>
              <a:gd name="connsiteY1" fmla="*/ 1140903 h 1161086"/>
              <a:gd name="connsiteX2" fmla="*/ 7021586 w 10159068"/>
              <a:gd name="connsiteY2" fmla="*/ 830510 h 1161086"/>
              <a:gd name="connsiteX3" fmla="*/ 7357145 w 10159068"/>
              <a:gd name="connsiteY3" fmla="*/ 41945 h 1161086"/>
              <a:gd name="connsiteX4" fmla="*/ 8531604 w 10159068"/>
              <a:gd name="connsiteY4" fmla="*/ 117446 h 1161086"/>
              <a:gd name="connsiteX5" fmla="*/ 10159068 w 10159068"/>
              <a:gd name="connsiteY5" fmla="*/ 0 h 1161086"/>
              <a:gd name="connsiteX0" fmla="*/ 0 w 10159068"/>
              <a:gd name="connsiteY0" fmla="*/ 755009 h 1161086"/>
              <a:gd name="connsiteX1" fmla="*/ 5813571 w 10159068"/>
              <a:gd name="connsiteY1" fmla="*/ 1140903 h 1161086"/>
              <a:gd name="connsiteX2" fmla="*/ 7021586 w 10159068"/>
              <a:gd name="connsiteY2" fmla="*/ 830510 h 1161086"/>
              <a:gd name="connsiteX3" fmla="*/ 7357145 w 10159068"/>
              <a:gd name="connsiteY3" fmla="*/ 41945 h 1161086"/>
              <a:gd name="connsiteX4" fmla="*/ 8531604 w 10159068"/>
              <a:gd name="connsiteY4" fmla="*/ 117446 h 1161086"/>
              <a:gd name="connsiteX5" fmla="*/ 10159068 w 10159068"/>
              <a:gd name="connsiteY5" fmla="*/ 0 h 1161086"/>
              <a:gd name="connsiteX0" fmla="*/ 0 w 10159068"/>
              <a:gd name="connsiteY0" fmla="*/ 755009 h 1161086"/>
              <a:gd name="connsiteX1" fmla="*/ 5813571 w 10159068"/>
              <a:gd name="connsiteY1" fmla="*/ 1140903 h 1161086"/>
              <a:gd name="connsiteX2" fmla="*/ 7021586 w 10159068"/>
              <a:gd name="connsiteY2" fmla="*/ 830510 h 1161086"/>
              <a:gd name="connsiteX3" fmla="*/ 7877263 w 10159068"/>
              <a:gd name="connsiteY3" fmla="*/ 134224 h 1161086"/>
              <a:gd name="connsiteX4" fmla="*/ 8531604 w 10159068"/>
              <a:gd name="connsiteY4" fmla="*/ 117446 h 1161086"/>
              <a:gd name="connsiteX5" fmla="*/ 10159068 w 10159068"/>
              <a:gd name="connsiteY5" fmla="*/ 0 h 1161086"/>
              <a:gd name="connsiteX0" fmla="*/ 0 w 10159068"/>
              <a:gd name="connsiteY0" fmla="*/ 755009 h 1161696"/>
              <a:gd name="connsiteX1" fmla="*/ 5813571 w 10159068"/>
              <a:gd name="connsiteY1" fmla="*/ 1140903 h 1161696"/>
              <a:gd name="connsiteX2" fmla="*/ 7264866 w 10159068"/>
              <a:gd name="connsiteY2" fmla="*/ 822121 h 1161696"/>
              <a:gd name="connsiteX3" fmla="*/ 7877263 w 10159068"/>
              <a:gd name="connsiteY3" fmla="*/ 134224 h 1161696"/>
              <a:gd name="connsiteX4" fmla="*/ 8531604 w 10159068"/>
              <a:gd name="connsiteY4" fmla="*/ 117446 h 1161696"/>
              <a:gd name="connsiteX5" fmla="*/ 10159068 w 10159068"/>
              <a:gd name="connsiteY5" fmla="*/ 0 h 1161696"/>
              <a:gd name="connsiteX0" fmla="*/ 0 w 10159068"/>
              <a:gd name="connsiteY0" fmla="*/ 755009 h 1161086"/>
              <a:gd name="connsiteX1" fmla="*/ 5813571 w 10159068"/>
              <a:gd name="connsiteY1" fmla="*/ 1140903 h 1161086"/>
              <a:gd name="connsiteX2" fmla="*/ 7340367 w 10159068"/>
              <a:gd name="connsiteY2" fmla="*/ 830510 h 1161086"/>
              <a:gd name="connsiteX3" fmla="*/ 7877263 w 10159068"/>
              <a:gd name="connsiteY3" fmla="*/ 134224 h 1161086"/>
              <a:gd name="connsiteX4" fmla="*/ 8531604 w 10159068"/>
              <a:gd name="connsiteY4" fmla="*/ 117446 h 1161086"/>
              <a:gd name="connsiteX5" fmla="*/ 10159068 w 10159068"/>
              <a:gd name="connsiteY5" fmla="*/ 0 h 1161086"/>
              <a:gd name="connsiteX0" fmla="*/ 0 w 10159068"/>
              <a:gd name="connsiteY0" fmla="*/ 755009 h 1173314"/>
              <a:gd name="connsiteX1" fmla="*/ 5813571 w 10159068"/>
              <a:gd name="connsiteY1" fmla="*/ 1140903 h 1173314"/>
              <a:gd name="connsiteX2" fmla="*/ 7432646 w 10159068"/>
              <a:gd name="connsiteY2" fmla="*/ 662730 h 1173314"/>
              <a:gd name="connsiteX3" fmla="*/ 7877263 w 10159068"/>
              <a:gd name="connsiteY3" fmla="*/ 134224 h 1173314"/>
              <a:gd name="connsiteX4" fmla="*/ 8531604 w 10159068"/>
              <a:gd name="connsiteY4" fmla="*/ 117446 h 1173314"/>
              <a:gd name="connsiteX5" fmla="*/ 10159068 w 10159068"/>
              <a:gd name="connsiteY5" fmla="*/ 0 h 1173314"/>
              <a:gd name="connsiteX0" fmla="*/ 0 w 10159068"/>
              <a:gd name="connsiteY0" fmla="*/ 755009 h 1212087"/>
              <a:gd name="connsiteX1" fmla="*/ 5813571 w 10159068"/>
              <a:gd name="connsiteY1" fmla="*/ 1140903 h 1212087"/>
              <a:gd name="connsiteX2" fmla="*/ 7877263 w 10159068"/>
              <a:gd name="connsiteY2" fmla="*/ 134224 h 1212087"/>
              <a:gd name="connsiteX3" fmla="*/ 8531604 w 10159068"/>
              <a:gd name="connsiteY3" fmla="*/ 117446 h 1212087"/>
              <a:gd name="connsiteX4" fmla="*/ 10159068 w 10159068"/>
              <a:gd name="connsiteY4" fmla="*/ 0 h 1212087"/>
              <a:gd name="connsiteX0" fmla="*/ 0 w 10159068"/>
              <a:gd name="connsiteY0" fmla="*/ 755009 h 1212087"/>
              <a:gd name="connsiteX1" fmla="*/ 5813571 w 10159068"/>
              <a:gd name="connsiteY1" fmla="*/ 1140903 h 1212087"/>
              <a:gd name="connsiteX2" fmla="*/ 7877263 w 10159068"/>
              <a:gd name="connsiteY2" fmla="*/ 134224 h 1212087"/>
              <a:gd name="connsiteX3" fmla="*/ 8531604 w 10159068"/>
              <a:gd name="connsiteY3" fmla="*/ 117446 h 1212087"/>
              <a:gd name="connsiteX4" fmla="*/ 10159068 w 10159068"/>
              <a:gd name="connsiteY4" fmla="*/ 0 h 1212087"/>
              <a:gd name="connsiteX0" fmla="*/ 0 w 10159068"/>
              <a:gd name="connsiteY0" fmla="*/ 755009 h 1212087"/>
              <a:gd name="connsiteX1" fmla="*/ 5813571 w 10159068"/>
              <a:gd name="connsiteY1" fmla="*/ 1140903 h 1212087"/>
              <a:gd name="connsiteX2" fmla="*/ 7877263 w 10159068"/>
              <a:gd name="connsiteY2" fmla="*/ 134224 h 1212087"/>
              <a:gd name="connsiteX3" fmla="*/ 8800052 w 10159068"/>
              <a:gd name="connsiteY3" fmla="*/ 360727 h 1212087"/>
              <a:gd name="connsiteX4" fmla="*/ 10159068 w 10159068"/>
              <a:gd name="connsiteY4" fmla="*/ 0 h 1212087"/>
              <a:gd name="connsiteX0" fmla="*/ 0 w 10159068"/>
              <a:gd name="connsiteY0" fmla="*/ 755009 h 1212087"/>
              <a:gd name="connsiteX1" fmla="*/ 5813571 w 10159068"/>
              <a:gd name="connsiteY1" fmla="*/ 1140903 h 1212087"/>
              <a:gd name="connsiteX2" fmla="*/ 7877263 w 10159068"/>
              <a:gd name="connsiteY2" fmla="*/ 134224 h 1212087"/>
              <a:gd name="connsiteX3" fmla="*/ 8867164 w 10159068"/>
              <a:gd name="connsiteY3" fmla="*/ 461395 h 1212087"/>
              <a:gd name="connsiteX4" fmla="*/ 10159068 w 10159068"/>
              <a:gd name="connsiteY4" fmla="*/ 0 h 1212087"/>
              <a:gd name="connsiteX0" fmla="*/ 0 w 10242958"/>
              <a:gd name="connsiteY0" fmla="*/ 639648 h 1096726"/>
              <a:gd name="connsiteX1" fmla="*/ 5813571 w 10242958"/>
              <a:gd name="connsiteY1" fmla="*/ 1025542 h 1096726"/>
              <a:gd name="connsiteX2" fmla="*/ 7877263 w 10242958"/>
              <a:gd name="connsiteY2" fmla="*/ 18863 h 1096726"/>
              <a:gd name="connsiteX3" fmla="*/ 8867164 w 10242958"/>
              <a:gd name="connsiteY3" fmla="*/ 346034 h 1096726"/>
              <a:gd name="connsiteX4" fmla="*/ 10242958 w 10242958"/>
              <a:gd name="connsiteY4" fmla="*/ 60808 h 1096726"/>
              <a:gd name="connsiteX0" fmla="*/ 0 w 10242958"/>
              <a:gd name="connsiteY0" fmla="*/ 639648 h 1096726"/>
              <a:gd name="connsiteX1" fmla="*/ 5813571 w 10242958"/>
              <a:gd name="connsiteY1" fmla="*/ 1025542 h 1096726"/>
              <a:gd name="connsiteX2" fmla="*/ 7877263 w 10242958"/>
              <a:gd name="connsiteY2" fmla="*/ 18863 h 1096726"/>
              <a:gd name="connsiteX3" fmla="*/ 8867164 w 10242958"/>
              <a:gd name="connsiteY3" fmla="*/ 346034 h 1096726"/>
              <a:gd name="connsiteX4" fmla="*/ 10242958 w 10242958"/>
              <a:gd name="connsiteY4" fmla="*/ 60808 h 1096726"/>
              <a:gd name="connsiteX0" fmla="*/ 0 w 10242958"/>
              <a:gd name="connsiteY0" fmla="*/ 1267573 h 1771658"/>
              <a:gd name="connsiteX1" fmla="*/ 5813571 w 10242958"/>
              <a:gd name="connsiteY1" fmla="*/ 1653467 h 1771658"/>
              <a:gd name="connsiteX2" fmla="*/ 7751428 w 10242958"/>
              <a:gd name="connsiteY2" fmla="*/ 9224 h 1771658"/>
              <a:gd name="connsiteX3" fmla="*/ 8867164 w 10242958"/>
              <a:gd name="connsiteY3" fmla="*/ 973959 h 1771658"/>
              <a:gd name="connsiteX4" fmla="*/ 10242958 w 10242958"/>
              <a:gd name="connsiteY4" fmla="*/ 688733 h 1771658"/>
              <a:gd name="connsiteX0" fmla="*/ 0 w 10242958"/>
              <a:gd name="connsiteY0" fmla="*/ 1309219 h 1816402"/>
              <a:gd name="connsiteX1" fmla="*/ 5813571 w 10242958"/>
              <a:gd name="connsiteY1" fmla="*/ 1695113 h 1816402"/>
              <a:gd name="connsiteX2" fmla="*/ 7927597 w 10242958"/>
              <a:gd name="connsiteY2" fmla="*/ 8925 h 1816402"/>
              <a:gd name="connsiteX3" fmla="*/ 8867164 w 10242958"/>
              <a:gd name="connsiteY3" fmla="*/ 1015605 h 1816402"/>
              <a:gd name="connsiteX4" fmla="*/ 10242958 w 10242958"/>
              <a:gd name="connsiteY4" fmla="*/ 730379 h 1816402"/>
              <a:gd name="connsiteX0" fmla="*/ 0 w 10242958"/>
              <a:gd name="connsiteY0" fmla="*/ 1346591 h 1853774"/>
              <a:gd name="connsiteX1" fmla="*/ 5813571 w 10242958"/>
              <a:gd name="connsiteY1" fmla="*/ 1732485 h 1853774"/>
              <a:gd name="connsiteX2" fmla="*/ 7927597 w 10242958"/>
              <a:gd name="connsiteY2" fmla="*/ 46297 h 1853774"/>
              <a:gd name="connsiteX3" fmla="*/ 8917497 w 10242958"/>
              <a:gd name="connsiteY3" fmla="*/ 499304 h 1853774"/>
              <a:gd name="connsiteX4" fmla="*/ 10242958 w 10242958"/>
              <a:gd name="connsiteY4" fmla="*/ 767751 h 1853774"/>
              <a:gd name="connsiteX0" fmla="*/ 0 w 10318459"/>
              <a:gd name="connsiteY0" fmla="*/ 1342337 h 1849520"/>
              <a:gd name="connsiteX1" fmla="*/ 5813571 w 10318459"/>
              <a:gd name="connsiteY1" fmla="*/ 1728231 h 1849520"/>
              <a:gd name="connsiteX2" fmla="*/ 7927597 w 10318459"/>
              <a:gd name="connsiteY2" fmla="*/ 42043 h 1849520"/>
              <a:gd name="connsiteX3" fmla="*/ 8917497 w 10318459"/>
              <a:gd name="connsiteY3" fmla="*/ 495050 h 1849520"/>
              <a:gd name="connsiteX4" fmla="*/ 10318459 w 10318459"/>
              <a:gd name="connsiteY4" fmla="*/ 318880 h 1849520"/>
              <a:gd name="connsiteX0" fmla="*/ 0 w 10318459"/>
              <a:gd name="connsiteY0" fmla="*/ 1342337 h 1849520"/>
              <a:gd name="connsiteX1" fmla="*/ 5813571 w 10318459"/>
              <a:gd name="connsiteY1" fmla="*/ 1728231 h 1849520"/>
              <a:gd name="connsiteX2" fmla="*/ 7927597 w 10318459"/>
              <a:gd name="connsiteY2" fmla="*/ 42043 h 1849520"/>
              <a:gd name="connsiteX3" fmla="*/ 9286613 w 10318459"/>
              <a:gd name="connsiteY3" fmla="*/ 495050 h 1849520"/>
              <a:gd name="connsiteX4" fmla="*/ 10318459 w 10318459"/>
              <a:gd name="connsiteY4" fmla="*/ 318880 h 1849520"/>
              <a:gd name="connsiteX0" fmla="*/ 0 w 10318459"/>
              <a:gd name="connsiteY0" fmla="*/ 1302447 h 1806532"/>
              <a:gd name="connsiteX1" fmla="*/ 5813571 w 10318459"/>
              <a:gd name="connsiteY1" fmla="*/ 1688341 h 1806532"/>
              <a:gd name="connsiteX2" fmla="*/ 8263156 w 10318459"/>
              <a:gd name="connsiteY2" fmla="*/ 44098 h 1806532"/>
              <a:gd name="connsiteX3" fmla="*/ 9286613 w 10318459"/>
              <a:gd name="connsiteY3" fmla="*/ 455160 h 1806532"/>
              <a:gd name="connsiteX4" fmla="*/ 10318459 w 10318459"/>
              <a:gd name="connsiteY4" fmla="*/ 278990 h 1806532"/>
              <a:gd name="connsiteX0" fmla="*/ 0 w 10318459"/>
              <a:gd name="connsiteY0" fmla="*/ 1318199 h 1822284"/>
              <a:gd name="connsiteX1" fmla="*/ 5813571 w 10318459"/>
              <a:gd name="connsiteY1" fmla="*/ 1704093 h 1822284"/>
              <a:gd name="connsiteX2" fmla="*/ 8263156 w 10318459"/>
              <a:gd name="connsiteY2" fmla="*/ 59850 h 1822284"/>
              <a:gd name="connsiteX3" fmla="*/ 9286613 w 10318459"/>
              <a:gd name="connsiteY3" fmla="*/ 353466 h 1822284"/>
              <a:gd name="connsiteX4" fmla="*/ 10318459 w 10318459"/>
              <a:gd name="connsiteY4" fmla="*/ 294742 h 1822284"/>
              <a:gd name="connsiteX0" fmla="*/ 0 w 10318459"/>
              <a:gd name="connsiteY0" fmla="*/ 1315088 h 1784606"/>
              <a:gd name="connsiteX1" fmla="*/ 6274965 w 10318459"/>
              <a:gd name="connsiteY1" fmla="*/ 1650648 h 1784606"/>
              <a:gd name="connsiteX2" fmla="*/ 8263156 w 10318459"/>
              <a:gd name="connsiteY2" fmla="*/ 56739 h 1784606"/>
              <a:gd name="connsiteX3" fmla="*/ 9286613 w 10318459"/>
              <a:gd name="connsiteY3" fmla="*/ 350355 h 1784606"/>
              <a:gd name="connsiteX4" fmla="*/ 10318459 w 10318459"/>
              <a:gd name="connsiteY4" fmla="*/ 291631 h 1784606"/>
              <a:gd name="connsiteX0" fmla="*/ 0 w 10318459"/>
              <a:gd name="connsiteY0" fmla="*/ 1313543 h 1766707"/>
              <a:gd name="connsiteX1" fmla="*/ 6249798 w 10318459"/>
              <a:gd name="connsiteY1" fmla="*/ 1623936 h 1766707"/>
              <a:gd name="connsiteX2" fmla="*/ 8263156 w 10318459"/>
              <a:gd name="connsiteY2" fmla="*/ 55194 h 1766707"/>
              <a:gd name="connsiteX3" fmla="*/ 9286613 w 10318459"/>
              <a:gd name="connsiteY3" fmla="*/ 348810 h 1766707"/>
              <a:gd name="connsiteX4" fmla="*/ 10318459 w 10318459"/>
              <a:gd name="connsiteY4" fmla="*/ 290086 h 1766707"/>
              <a:gd name="connsiteX0" fmla="*/ 0 w 10318459"/>
              <a:gd name="connsiteY0" fmla="*/ 1140357 h 1579761"/>
              <a:gd name="connsiteX1" fmla="*/ 6249798 w 10318459"/>
              <a:gd name="connsiteY1" fmla="*/ 1450750 h 1579761"/>
              <a:gd name="connsiteX2" fmla="*/ 7935986 w 10318459"/>
              <a:gd name="connsiteY2" fmla="*/ 74955 h 1579761"/>
              <a:gd name="connsiteX3" fmla="*/ 9286613 w 10318459"/>
              <a:gd name="connsiteY3" fmla="*/ 175624 h 1579761"/>
              <a:gd name="connsiteX4" fmla="*/ 10318459 w 10318459"/>
              <a:gd name="connsiteY4" fmla="*/ 116900 h 1579761"/>
              <a:gd name="connsiteX0" fmla="*/ 0 w 10318459"/>
              <a:gd name="connsiteY0" fmla="*/ 1263233 h 1702637"/>
              <a:gd name="connsiteX1" fmla="*/ 6249798 w 10318459"/>
              <a:gd name="connsiteY1" fmla="*/ 1573626 h 1702637"/>
              <a:gd name="connsiteX2" fmla="*/ 7935986 w 10318459"/>
              <a:gd name="connsiteY2" fmla="*/ 197831 h 1702637"/>
              <a:gd name="connsiteX3" fmla="*/ 8900720 w 10318459"/>
              <a:gd name="connsiteY3" fmla="*/ 13274 h 1702637"/>
              <a:gd name="connsiteX4" fmla="*/ 10318459 w 10318459"/>
              <a:gd name="connsiteY4" fmla="*/ 239776 h 1702637"/>
              <a:gd name="connsiteX0" fmla="*/ 0 w 10318459"/>
              <a:gd name="connsiteY0" fmla="*/ 1363731 h 1803135"/>
              <a:gd name="connsiteX1" fmla="*/ 6249798 w 10318459"/>
              <a:gd name="connsiteY1" fmla="*/ 1674124 h 1803135"/>
              <a:gd name="connsiteX2" fmla="*/ 7935986 w 10318459"/>
              <a:gd name="connsiteY2" fmla="*/ 298329 h 1803135"/>
              <a:gd name="connsiteX3" fmla="*/ 8900720 w 10318459"/>
              <a:gd name="connsiteY3" fmla="*/ 113772 h 1803135"/>
              <a:gd name="connsiteX4" fmla="*/ 10318459 w 10318459"/>
              <a:gd name="connsiteY4" fmla="*/ 340274 h 1803135"/>
              <a:gd name="connsiteX0" fmla="*/ 0 w 10318459"/>
              <a:gd name="connsiteY0" fmla="*/ 1260222 h 1699030"/>
              <a:gd name="connsiteX1" fmla="*/ 6249798 w 10318459"/>
              <a:gd name="connsiteY1" fmla="*/ 1570615 h 1699030"/>
              <a:gd name="connsiteX2" fmla="*/ 7667538 w 10318459"/>
              <a:gd name="connsiteY2" fmla="*/ 203209 h 1699030"/>
              <a:gd name="connsiteX3" fmla="*/ 8900720 w 10318459"/>
              <a:gd name="connsiteY3" fmla="*/ 10263 h 1699030"/>
              <a:gd name="connsiteX4" fmla="*/ 10318459 w 10318459"/>
              <a:gd name="connsiteY4" fmla="*/ 236765 h 1699030"/>
              <a:gd name="connsiteX0" fmla="*/ 0 w 10318459"/>
              <a:gd name="connsiteY0" fmla="*/ 1275132 h 1713940"/>
              <a:gd name="connsiteX1" fmla="*/ 6249798 w 10318459"/>
              <a:gd name="connsiteY1" fmla="*/ 1585525 h 1713940"/>
              <a:gd name="connsiteX2" fmla="*/ 7667538 w 10318459"/>
              <a:gd name="connsiteY2" fmla="*/ 218119 h 1713940"/>
              <a:gd name="connsiteX3" fmla="*/ 8900720 w 10318459"/>
              <a:gd name="connsiteY3" fmla="*/ 25173 h 1713940"/>
              <a:gd name="connsiteX4" fmla="*/ 10318459 w 10318459"/>
              <a:gd name="connsiteY4" fmla="*/ 251675 h 1713940"/>
              <a:gd name="connsiteX0" fmla="*/ 0 w 10318459"/>
              <a:gd name="connsiteY0" fmla="*/ 1262937 h 1658856"/>
              <a:gd name="connsiteX1" fmla="*/ 6249798 w 10318459"/>
              <a:gd name="connsiteY1" fmla="*/ 1573330 h 1658856"/>
              <a:gd name="connsiteX2" fmla="*/ 7692705 w 10318459"/>
              <a:gd name="connsiteY2" fmla="*/ 818321 h 1658856"/>
              <a:gd name="connsiteX3" fmla="*/ 8900720 w 10318459"/>
              <a:gd name="connsiteY3" fmla="*/ 12978 h 1658856"/>
              <a:gd name="connsiteX4" fmla="*/ 10318459 w 10318459"/>
              <a:gd name="connsiteY4" fmla="*/ 239480 h 1658856"/>
              <a:gd name="connsiteX0" fmla="*/ 0 w 10318459"/>
              <a:gd name="connsiteY0" fmla="*/ 1023457 h 1419376"/>
              <a:gd name="connsiteX1" fmla="*/ 6249798 w 10318459"/>
              <a:gd name="connsiteY1" fmla="*/ 1333850 h 1419376"/>
              <a:gd name="connsiteX2" fmla="*/ 7692705 w 10318459"/>
              <a:gd name="connsiteY2" fmla="*/ 578841 h 1419376"/>
              <a:gd name="connsiteX3" fmla="*/ 8925886 w 10318459"/>
              <a:gd name="connsiteY3" fmla="*/ 453007 h 1419376"/>
              <a:gd name="connsiteX4" fmla="*/ 10318459 w 10318459"/>
              <a:gd name="connsiteY4" fmla="*/ 0 h 1419376"/>
              <a:gd name="connsiteX0" fmla="*/ 0 w 10326848"/>
              <a:gd name="connsiteY0" fmla="*/ 578840 h 974759"/>
              <a:gd name="connsiteX1" fmla="*/ 6249798 w 10326848"/>
              <a:gd name="connsiteY1" fmla="*/ 889233 h 974759"/>
              <a:gd name="connsiteX2" fmla="*/ 7692705 w 10326848"/>
              <a:gd name="connsiteY2" fmla="*/ 134224 h 974759"/>
              <a:gd name="connsiteX3" fmla="*/ 8925886 w 10326848"/>
              <a:gd name="connsiteY3" fmla="*/ 8390 h 974759"/>
              <a:gd name="connsiteX4" fmla="*/ 10326848 w 10326848"/>
              <a:gd name="connsiteY4" fmla="*/ 0 h 974759"/>
              <a:gd name="connsiteX0" fmla="*/ 0 w 10326848"/>
              <a:gd name="connsiteY0" fmla="*/ 578840 h 974759"/>
              <a:gd name="connsiteX1" fmla="*/ 6249798 w 10326848"/>
              <a:gd name="connsiteY1" fmla="*/ 889233 h 974759"/>
              <a:gd name="connsiteX2" fmla="*/ 7692705 w 10326848"/>
              <a:gd name="connsiteY2" fmla="*/ 134224 h 974759"/>
              <a:gd name="connsiteX3" fmla="*/ 8925886 w 10326848"/>
              <a:gd name="connsiteY3" fmla="*/ 209725 h 974759"/>
              <a:gd name="connsiteX4" fmla="*/ 10326848 w 10326848"/>
              <a:gd name="connsiteY4" fmla="*/ 0 h 974759"/>
              <a:gd name="connsiteX0" fmla="*/ 0 w 10326848"/>
              <a:gd name="connsiteY0" fmla="*/ 578840 h 974759"/>
              <a:gd name="connsiteX1" fmla="*/ 6249798 w 10326848"/>
              <a:gd name="connsiteY1" fmla="*/ 889233 h 974759"/>
              <a:gd name="connsiteX2" fmla="*/ 7692705 w 10326848"/>
              <a:gd name="connsiteY2" fmla="*/ 134224 h 974759"/>
              <a:gd name="connsiteX3" fmla="*/ 8925886 w 10326848"/>
              <a:gd name="connsiteY3" fmla="*/ 209725 h 974759"/>
              <a:gd name="connsiteX4" fmla="*/ 10326848 w 10326848"/>
              <a:gd name="connsiteY4" fmla="*/ 0 h 974759"/>
              <a:gd name="connsiteX0" fmla="*/ 0 w 10326848"/>
              <a:gd name="connsiteY0" fmla="*/ 791243 h 1210492"/>
              <a:gd name="connsiteX1" fmla="*/ 6249798 w 10326848"/>
              <a:gd name="connsiteY1" fmla="*/ 1101636 h 1210492"/>
              <a:gd name="connsiteX2" fmla="*/ 7826929 w 10326848"/>
              <a:gd name="connsiteY2" fmla="*/ 11067 h 1210492"/>
              <a:gd name="connsiteX3" fmla="*/ 8925886 w 10326848"/>
              <a:gd name="connsiteY3" fmla="*/ 422128 h 1210492"/>
              <a:gd name="connsiteX4" fmla="*/ 10326848 w 10326848"/>
              <a:gd name="connsiteY4" fmla="*/ 212403 h 1210492"/>
              <a:gd name="connsiteX0" fmla="*/ 0 w 10326848"/>
              <a:gd name="connsiteY0" fmla="*/ 791243 h 1210492"/>
              <a:gd name="connsiteX1" fmla="*/ 6249798 w 10326848"/>
              <a:gd name="connsiteY1" fmla="*/ 1101636 h 1210492"/>
              <a:gd name="connsiteX2" fmla="*/ 7826929 w 10326848"/>
              <a:gd name="connsiteY2" fmla="*/ 11067 h 1210492"/>
              <a:gd name="connsiteX3" fmla="*/ 8925886 w 10326848"/>
              <a:gd name="connsiteY3" fmla="*/ 422128 h 1210492"/>
              <a:gd name="connsiteX4" fmla="*/ 10326848 w 10326848"/>
              <a:gd name="connsiteY4" fmla="*/ 212403 h 1210492"/>
              <a:gd name="connsiteX0" fmla="*/ 0 w 10326848"/>
              <a:gd name="connsiteY0" fmla="*/ 811382 h 1230631"/>
              <a:gd name="connsiteX1" fmla="*/ 6249798 w 10326848"/>
              <a:gd name="connsiteY1" fmla="*/ 1121775 h 1230631"/>
              <a:gd name="connsiteX2" fmla="*/ 7826929 w 10326848"/>
              <a:gd name="connsiteY2" fmla="*/ 31206 h 1230631"/>
              <a:gd name="connsiteX3" fmla="*/ 9068499 w 10326848"/>
              <a:gd name="connsiteY3" fmla="*/ 291266 h 1230631"/>
              <a:gd name="connsiteX4" fmla="*/ 10326848 w 10326848"/>
              <a:gd name="connsiteY4" fmla="*/ 232542 h 1230631"/>
              <a:gd name="connsiteX0" fmla="*/ 0 w 10343626"/>
              <a:gd name="connsiteY0" fmla="*/ 810437 h 1229686"/>
              <a:gd name="connsiteX1" fmla="*/ 6249798 w 10343626"/>
              <a:gd name="connsiteY1" fmla="*/ 1120830 h 1229686"/>
              <a:gd name="connsiteX2" fmla="*/ 7826929 w 10343626"/>
              <a:gd name="connsiteY2" fmla="*/ 30261 h 1229686"/>
              <a:gd name="connsiteX3" fmla="*/ 9068499 w 10343626"/>
              <a:gd name="connsiteY3" fmla="*/ 290321 h 1229686"/>
              <a:gd name="connsiteX4" fmla="*/ 10343626 w 10343626"/>
              <a:gd name="connsiteY4" fmla="*/ 139318 h 1229686"/>
              <a:gd name="connsiteX0" fmla="*/ 0 w 10343626"/>
              <a:gd name="connsiteY0" fmla="*/ 811471 h 1230720"/>
              <a:gd name="connsiteX1" fmla="*/ 6249798 w 10343626"/>
              <a:gd name="connsiteY1" fmla="*/ 1121864 h 1230720"/>
              <a:gd name="connsiteX2" fmla="*/ 7826929 w 10343626"/>
              <a:gd name="connsiteY2" fmla="*/ 31295 h 1230720"/>
              <a:gd name="connsiteX3" fmla="*/ 9068499 w 10343626"/>
              <a:gd name="connsiteY3" fmla="*/ 291355 h 1230720"/>
              <a:gd name="connsiteX4" fmla="*/ 10343626 w 10343626"/>
              <a:gd name="connsiteY4" fmla="*/ 140352 h 1230720"/>
              <a:gd name="connsiteX0" fmla="*/ 0 w 10343626"/>
              <a:gd name="connsiteY0" fmla="*/ 858302 h 1281089"/>
              <a:gd name="connsiteX1" fmla="*/ 6249798 w 10343626"/>
              <a:gd name="connsiteY1" fmla="*/ 1168695 h 1281089"/>
              <a:gd name="connsiteX2" fmla="*/ 7919208 w 10343626"/>
              <a:gd name="connsiteY2" fmla="*/ 27792 h 1281089"/>
              <a:gd name="connsiteX3" fmla="*/ 9068499 w 10343626"/>
              <a:gd name="connsiteY3" fmla="*/ 338186 h 1281089"/>
              <a:gd name="connsiteX4" fmla="*/ 10343626 w 10343626"/>
              <a:gd name="connsiteY4" fmla="*/ 187183 h 1281089"/>
              <a:gd name="connsiteX0" fmla="*/ 0 w 10343626"/>
              <a:gd name="connsiteY0" fmla="*/ 883774 h 1306561"/>
              <a:gd name="connsiteX1" fmla="*/ 6249798 w 10343626"/>
              <a:gd name="connsiteY1" fmla="*/ 1194167 h 1306561"/>
              <a:gd name="connsiteX2" fmla="*/ 7919208 w 10343626"/>
              <a:gd name="connsiteY2" fmla="*/ 53264 h 1306561"/>
              <a:gd name="connsiteX3" fmla="*/ 9068499 w 10343626"/>
              <a:gd name="connsiteY3" fmla="*/ 363658 h 1306561"/>
              <a:gd name="connsiteX4" fmla="*/ 10343626 w 10343626"/>
              <a:gd name="connsiteY4" fmla="*/ 212655 h 1306561"/>
              <a:gd name="connsiteX0" fmla="*/ 0 w 10343626"/>
              <a:gd name="connsiteY0" fmla="*/ 867425 h 1290212"/>
              <a:gd name="connsiteX1" fmla="*/ 6249798 w 10343626"/>
              <a:gd name="connsiteY1" fmla="*/ 1177818 h 1290212"/>
              <a:gd name="connsiteX2" fmla="*/ 7919208 w 10343626"/>
              <a:gd name="connsiteY2" fmla="*/ 36915 h 1290212"/>
              <a:gd name="connsiteX3" fmla="*/ 9127222 w 10343626"/>
              <a:gd name="connsiteY3" fmla="*/ 271808 h 1290212"/>
              <a:gd name="connsiteX4" fmla="*/ 10343626 w 10343626"/>
              <a:gd name="connsiteY4" fmla="*/ 196306 h 1290212"/>
              <a:gd name="connsiteX0" fmla="*/ 0 w 10343626"/>
              <a:gd name="connsiteY0" fmla="*/ 857433 h 1280220"/>
              <a:gd name="connsiteX1" fmla="*/ 6249798 w 10343626"/>
              <a:gd name="connsiteY1" fmla="*/ 1167826 h 1280220"/>
              <a:gd name="connsiteX2" fmla="*/ 7919208 w 10343626"/>
              <a:gd name="connsiteY2" fmla="*/ 26923 h 1280220"/>
              <a:gd name="connsiteX3" fmla="*/ 9160778 w 10343626"/>
              <a:gd name="connsiteY3" fmla="*/ 345706 h 1280220"/>
              <a:gd name="connsiteX4" fmla="*/ 10343626 w 10343626"/>
              <a:gd name="connsiteY4" fmla="*/ 186314 h 1280220"/>
              <a:gd name="connsiteX0" fmla="*/ 0 w 10310070"/>
              <a:gd name="connsiteY0" fmla="*/ 857637 h 1280424"/>
              <a:gd name="connsiteX1" fmla="*/ 6249798 w 10310070"/>
              <a:gd name="connsiteY1" fmla="*/ 1168030 h 1280424"/>
              <a:gd name="connsiteX2" fmla="*/ 7919208 w 10310070"/>
              <a:gd name="connsiteY2" fmla="*/ 27127 h 1280424"/>
              <a:gd name="connsiteX3" fmla="*/ 9160778 w 10310070"/>
              <a:gd name="connsiteY3" fmla="*/ 345910 h 1280424"/>
              <a:gd name="connsiteX4" fmla="*/ 10310070 w 10310070"/>
              <a:gd name="connsiteY4" fmla="*/ 211685 h 1280424"/>
              <a:gd name="connsiteX0" fmla="*/ 0 w 10310070"/>
              <a:gd name="connsiteY0" fmla="*/ 857637 h 1280424"/>
              <a:gd name="connsiteX1" fmla="*/ 6249798 w 10310070"/>
              <a:gd name="connsiteY1" fmla="*/ 1168030 h 1280424"/>
              <a:gd name="connsiteX2" fmla="*/ 7919208 w 10310070"/>
              <a:gd name="connsiteY2" fmla="*/ 27127 h 1280424"/>
              <a:gd name="connsiteX3" fmla="*/ 9160778 w 10310070"/>
              <a:gd name="connsiteY3" fmla="*/ 345910 h 1280424"/>
              <a:gd name="connsiteX4" fmla="*/ 10310070 w 10310070"/>
              <a:gd name="connsiteY4" fmla="*/ 211685 h 1280424"/>
              <a:gd name="connsiteX0" fmla="*/ 0 w 10310070"/>
              <a:gd name="connsiteY0" fmla="*/ 857637 h 1280424"/>
              <a:gd name="connsiteX1" fmla="*/ 6249798 w 10310070"/>
              <a:gd name="connsiteY1" fmla="*/ 1168030 h 1280424"/>
              <a:gd name="connsiteX2" fmla="*/ 7919208 w 10310070"/>
              <a:gd name="connsiteY2" fmla="*/ 27127 h 1280424"/>
              <a:gd name="connsiteX3" fmla="*/ 9160778 w 10310070"/>
              <a:gd name="connsiteY3" fmla="*/ 345910 h 1280424"/>
              <a:gd name="connsiteX4" fmla="*/ 10310070 w 10310070"/>
              <a:gd name="connsiteY4" fmla="*/ 211685 h 1280424"/>
              <a:gd name="connsiteX0" fmla="*/ 0 w 10335237"/>
              <a:gd name="connsiteY0" fmla="*/ 857916 h 1280703"/>
              <a:gd name="connsiteX1" fmla="*/ 6249798 w 10335237"/>
              <a:gd name="connsiteY1" fmla="*/ 1168309 h 1280703"/>
              <a:gd name="connsiteX2" fmla="*/ 7919208 w 10335237"/>
              <a:gd name="connsiteY2" fmla="*/ 27406 h 1280703"/>
              <a:gd name="connsiteX3" fmla="*/ 9160778 w 10335237"/>
              <a:gd name="connsiteY3" fmla="*/ 346189 h 1280703"/>
              <a:gd name="connsiteX4" fmla="*/ 10335237 w 10335237"/>
              <a:gd name="connsiteY4" fmla="*/ 245520 h 128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35237" h="1280703">
                <a:moveTo>
                  <a:pt x="0" y="857916"/>
                </a:moveTo>
                <a:cubicBezTo>
                  <a:pt x="899719" y="1418230"/>
                  <a:pt x="4929930" y="1306727"/>
                  <a:pt x="6249798" y="1168309"/>
                </a:cubicBezTo>
                <a:cubicBezTo>
                  <a:pt x="7569666" y="1029891"/>
                  <a:pt x="7434045" y="164426"/>
                  <a:pt x="7919208" y="27406"/>
                </a:cubicBezTo>
                <a:cubicBezTo>
                  <a:pt x="8404371" y="-109614"/>
                  <a:pt x="8758107" y="309837"/>
                  <a:pt x="9160778" y="346189"/>
                </a:cubicBezTo>
                <a:cubicBezTo>
                  <a:pt x="9563449" y="382541"/>
                  <a:pt x="9622173" y="316826"/>
                  <a:pt x="10335237" y="245520"/>
                </a:cubicBezTo>
              </a:path>
            </a:pathLst>
          </a:cu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155F6ED7-6525-4845-9522-BA978B6DB57B}"/>
              </a:ext>
            </a:extLst>
          </p:cNvPr>
          <p:cNvSpPr/>
          <p:nvPr/>
        </p:nvSpPr>
        <p:spPr>
          <a:xfrm>
            <a:off x="687897" y="3249601"/>
            <a:ext cx="10385571" cy="595618"/>
          </a:xfrm>
          <a:custGeom>
            <a:avLst/>
            <a:gdLst>
              <a:gd name="connsiteX0" fmla="*/ 0 w 10385571"/>
              <a:gd name="connsiteY0" fmla="*/ 595618 h 595618"/>
              <a:gd name="connsiteX1" fmla="*/ 6677637 w 10385571"/>
              <a:gd name="connsiteY1" fmla="*/ 553674 h 595618"/>
              <a:gd name="connsiteX2" fmla="*/ 10385571 w 10385571"/>
              <a:gd name="connsiteY2" fmla="*/ 0 h 595618"/>
            </a:gdLst>
            <a:ahLst/>
            <a:cxnLst>
              <a:cxn ang="0">
                <a:pos x="connsiteX0" y="connsiteY0"/>
              </a:cxn>
              <a:cxn ang="0">
                <a:pos x="connsiteX1" y="connsiteY1"/>
              </a:cxn>
              <a:cxn ang="0">
                <a:pos x="connsiteX2" y="connsiteY2"/>
              </a:cxn>
            </a:cxnLst>
            <a:rect l="l" t="t" r="r" b="b"/>
            <a:pathLst>
              <a:path w="10385571" h="595618">
                <a:moveTo>
                  <a:pt x="0" y="595618"/>
                </a:moveTo>
                <a:lnTo>
                  <a:pt x="6677637" y="553674"/>
                </a:lnTo>
                <a:cubicBezTo>
                  <a:pt x="8408565" y="454404"/>
                  <a:pt x="9682294" y="90881"/>
                  <a:pt x="10385571"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3D79AA19-2E50-48E8-BDBF-0C31E13D6D6A}"/>
              </a:ext>
            </a:extLst>
          </p:cNvPr>
          <p:cNvSpPr txBox="1"/>
          <p:nvPr/>
        </p:nvSpPr>
        <p:spPr>
          <a:xfrm>
            <a:off x="2732973" y="2858724"/>
            <a:ext cx="2262158" cy="369332"/>
          </a:xfrm>
          <a:prstGeom prst="rect">
            <a:avLst/>
          </a:prstGeom>
          <a:noFill/>
        </p:spPr>
        <p:txBody>
          <a:bodyPr wrap="none" rtlCol="0">
            <a:spAutoFit/>
          </a:bodyPr>
          <a:lstStyle/>
          <a:p>
            <a:r>
              <a:rPr lang="zh-CN" altLang="en-US" b="1" dirty="0">
                <a:solidFill>
                  <a:schemeClr val="accent1">
                    <a:lumMod val="75000"/>
                  </a:schemeClr>
                </a:solidFill>
              </a:rPr>
              <a:t>时态（关系）数据库</a:t>
            </a:r>
          </a:p>
        </p:txBody>
      </p:sp>
      <p:sp>
        <p:nvSpPr>
          <p:cNvPr id="14" name="文本框 13">
            <a:extLst>
              <a:ext uri="{FF2B5EF4-FFF2-40B4-BE49-F238E27FC236}">
                <a16:creationId xmlns:a16="http://schemas.microsoft.com/office/drawing/2014/main" id="{010DCE3E-2252-4FEA-AAF8-7C51D77C96A0}"/>
              </a:ext>
            </a:extLst>
          </p:cNvPr>
          <p:cNvSpPr txBox="1"/>
          <p:nvPr/>
        </p:nvSpPr>
        <p:spPr>
          <a:xfrm>
            <a:off x="9378891" y="2266314"/>
            <a:ext cx="1507144" cy="369332"/>
          </a:xfrm>
          <a:prstGeom prst="rect">
            <a:avLst/>
          </a:prstGeom>
          <a:noFill/>
        </p:spPr>
        <p:txBody>
          <a:bodyPr wrap="none" rtlCol="0">
            <a:spAutoFit/>
          </a:bodyPr>
          <a:lstStyle/>
          <a:p>
            <a:r>
              <a:rPr lang="zh-CN" altLang="en-US" b="1" dirty="0">
                <a:solidFill>
                  <a:schemeClr val="accent4">
                    <a:lumMod val="75000"/>
                  </a:schemeClr>
                </a:solidFill>
              </a:rPr>
              <a:t>图</a:t>
            </a:r>
            <a:r>
              <a:rPr lang="en-US" altLang="zh-CN" b="1" dirty="0">
                <a:solidFill>
                  <a:schemeClr val="accent4">
                    <a:lumMod val="75000"/>
                  </a:schemeClr>
                </a:solidFill>
              </a:rPr>
              <a:t>&amp;</a:t>
            </a:r>
            <a:r>
              <a:rPr lang="zh-CN" altLang="en-US" b="1" dirty="0">
                <a:solidFill>
                  <a:schemeClr val="accent4">
                    <a:lumMod val="75000"/>
                  </a:schemeClr>
                </a:solidFill>
              </a:rPr>
              <a:t>图数据库</a:t>
            </a:r>
          </a:p>
        </p:txBody>
      </p:sp>
      <p:sp>
        <p:nvSpPr>
          <p:cNvPr id="15" name="文本框 14">
            <a:extLst>
              <a:ext uri="{FF2B5EF4-FFF2-40B4-BE49-F238E27FC236}">
                <a16:creationId xmlns:a16="http://schemas.microsoft.com/office/drawing/2014/main" id="{7D53431C-5F77-43FA-9F4A-EEF1C1C56C9E}"/>
              </a:ext>
            </a:extLst>
          </p:cNvPr>
          <p:cNvSpPr txBox="1"/>
          <p:nvPr/>
        </p:nvSpPr>
        <p:spPr>
          <a:xfrm>
            <a:off x="10301681" y="2842027"/>
            <a:ext cx="1579278" cy="369332"/>
          </a:xfrm>
          <a:prstGeom prst="rect">
            <a:avLst/>
          </a:prstGeom>
          <a:noFill/>
        </p:spPr>
        <p:txBody>
          <a:bodyPr wrap="none" rtlCol="0">
            <a:spAutoFit/>
          </a:bodyPr>
          <a:lstStyle/>
          <a:p>
            <a:r>
              <a:rPr lang="zh-CN" altLang="en-US" b="1" dirty="0">
                <a:solidFill>
                  <a:srgbClr val="FF0000"/>
                </a:solidFill>
              </a:rPr>
              <a:t>时态图数据库</a:t>
            </a:r>
          </a:p>
        </p:txBody>
      </p:sp>
      <p:sp>
        <p:nvSpPr>
          <p:cNvPr id="17" name="文本框 16">
            <a:extLst>
              <a:ext uri="{FF2B5EF4-FFF2-40B4-BE49-F238E27FC236}">
                <a16:creationId xmlns:a16="http://schemas.microsoft.com/office/drawing/2014/main" id="{839E0027-0781-4B89-9BBB-BC3510AA2AA3}"/>
              </a:ext>
            </a:extLst>
          </p:cNvPr>
          <p:cNvSpPr txBox="1"/>
          <p:nvPr/>
        </p:nvSpPr>
        <p:spPr>
          <a:xfrm>
            <a:off x="557355" y="1844159"/>
            <a:ext cx="2031325" cy="64633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wrap="none" rtlCol="0">
            <a:spAutoFit/>
          </a:bodyPr>
          <a:lstStyle/>
          <a:p>
            <a:r>
              <a:rPr lang="zh-CN" altLang="en-US" dirty="0">
                <a:ln w="0"/>
                <a:solidFill>
                  <a:schemeClr val="tx1"/>
                </a:solidFill>
                <a:effectLst>
                  <a:outerShdw blurRad="38100" dist="19050" dir="2700000" algn="tl" rotWithShape="0">
                    <a:schemeClr val="dk1">
                      <a:alpha val="40000"/>
                    </a:schemeClr>
                  </a:outerShdw>
                </a:effectLst>
              </a:rPr>
              <a:t>时态图及相关领域</a:t>
            </a:r>
            <a:endParaRPr lang="en-US" altLang="zh-CN" dirty="0">
              <a:ln w="0"/>
              <a:solidFill>
                <a:schemeClr val="tx1"/>
              </a:solidFill>
              <a:effectLst>
                <a:outerShdw blurRad="38100" dist="19050" dir="2700000" algn="tl" rotWithShape="0">
                  <a:schemeClr val="dk1">
                    <a:alpha val="40000"/>
                  </a:schemeClr>
                </a:outerShdw>
              </a:effectLst>
            </a:endParaRPr>
          </a:p>
          <a:p>
            <a:r>
              <a:rPr lang="zh-CN" altLang="en-US" dirty="0">
                <a:ln w="0"/>
                <a:solidFill>
                  <a:schemeClr val="tx1"/>
                </a:solidFill>
                <a:effectLst>
                  <a:outerShdw blurRad="38100" dist="19050" dir="2700000" algn="tl" rotWithShape="0">
                    <a:schemeClr val="dk1">
                      <a:alpha val="40000"/>
                    </a:schemeClr>
                  </a:outerShdw>
                </a:effectLst>
              </a:rPr>
              <a:t>研究热度示意</a:t>
            </a:r>
          </a:p>
        </p:txBody>
      </p:sp>
      <p:sp>
        <p:nvSpPr>
          <p:cNvPr id="18" name="箭头: 五边形 17">
            <a:extLst>
              <a:ext uri="{FF2B5EF4-FFF2-40B4-BE49-F238E27FC236}">
                <a16:creationId xmlns:a16="http://schemas.microsoft.com/office/drawing/2014/main" id="{7A6021C1-FC47-498B-B019-E80C394E7017}"/>
              </a:ext>
            </a:extLst>
          </p:cNvPr>
          <p:cNvSpPr/>
          <p:nvPr/>
        </p:nvSpPr>
        <p:spPr>
          <a:xfrm>
            <a:off x="5129354" y="1708272"/>
            <a:ext cx="2382474" cy="245611"/>
          </a:xfrm>
          <a:prstGeom prst="homePlat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400" dirty="0">
                <a:solidFill>
                  <a:schemeClr val="accent6">
                    <a:lumMod val="50000"/>
                  </a:schemeClr>
                </a:solidFill>
              </a:rPr>
              <a:t>PC</a:t>
            </a:r>
            <a:r>
              <a:rPr lang="zh-CN" altLang="en-US" sz="1400" dirty="0">
                <a:solidFill>
                  <a:schemeClr val="accent6">
                    <a:lumMod val="50000"/>
                  </a:schemeClr>
                </a:solidFill>
              </a:rPr>
              <a:t>普及、互联网服务普及</a:t>
            </a:r>
          </a:p>
        </p:txBody>
      </p:sp>
      <p:sp>
        <p:nvSpPr>
          <p:cNvPr id="20" name="箭头: 五边形 19">
            <a:extLst>
              <a:ext uri="{FF2B5EF4-FFF2-40B4-BE49-F238E27FC236}">
                <a16:creationId xmlns:a16="http://schemas.microsoft.com/office/drawing/2014/main" id="{E2C7A9B0-25C6-43D7-97C1-B987CE594138}"/>
              </a:ext>
            </a:extLst>
          </p:cNvPr>
          <p:cNvSpPr/>
          <p:nvPr/>
        </p:nvSpPr>
        <p:spPr>
          <a:xfrm>
            <a:off x="6186368" y="1997715"/>
            <a:ext cx="2722740" cy="245611"/>
          </a:xfrm>
          <a:prstGeom prst="homePlat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400" dirty="0">
                <a:solidFill>
                  <a:schemeClr val="accent6">
                    <a:lumMod val="50000"/>
                  </a:schemeClr>
                </a:solidFill>
              </a:rPr>
              <a:t>Web 2.0</a:t>
            </a:r>
            <a:endParaRPr lang="zh-CN" altLang="en-US" sz="1400" dirty="0">
              <a:solidFill>
                <a:schemeClr val="accent6">
                  <a:lumMod val="50000"/>
                </a:schemeClr>
              </a:solidFill>
            </a:endParaRPr>
          </a:p>
        </p:txBody>
      </p:sp>
      <p:sp>
        <p:nvSpPr>
          <p:cNvPr id="22" name="箭头: 五边形 21">
            <a:extLst>
              <a:ext uri="{FF2B5EF4-FFF2-40B4-BE49-F238E27FC236}">
                <a16:creationId xmlns:a16="http://schemas.microsoft.com/office/drawing/2014/main" id="{F33FEABA-D72A-4297-8D07-E94D42C93596}"/>
              </a:ext>
            </a:extLst>
          </p:cNvPr>
          <p:cNvSpPr/>
          <p:nvPr/>
        </p:nvSpPr>
        <p:spPr>
          <a:xfrm>
            <a:off x="7650760" y="1708272"/>
            <a:ext cx="3422707" cy="245611"/>
          </a:xfrm>
          <a:prstGeom prst="homePlat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chemeClr val="accent6">
                    <a:lumMod val="50000"/>
                  </a:schemeClr>
                </a:solidFill>
              </a:rPr>
              <a:t>云计算</a:t>
            </a:r>
          </a:p>
        </p:txBody>
      </p:sp>
      <p:sp>
        <p:nvSpPr>
          <p:cNvPr id="24" name="箭头: 五边形 23">
            <a:extLst>
              <a:ext uri="{FF2B5EF4-FFF2-40B4-BE49-F238E27FC236}">
                <a16:creationId xmlns:a16="http://schemas.microsoft.com/office/drawing/2014/main" id="{F2BFDA47-AF61-4823-8183-E7D5EF46E3F0}"/>
              </a:ext>
            </a:extLst>
          </p:cNvPr>
          <p:cNvSpPr/>
          <p:nvPr/>
        </p:nvSpPr>
        <p:spPr>
          <a:xfrm>
            <a:off x="8163295" y="1418830"/>
            <a:ext cx="2722740" cy="245611"/>
          </a:xfrm>
          <a:prstGeom prst="homePlat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chemeClr val="accent6">
                    <a:lumMod val="50000"/>
                  </a:schemeClr>
                </a:solidFill>
              </a:rPr>
              <a:t>物联网</a:t>
            </a:r>
          </a:p>
        </p:txBody>
      </p:sp>
      <p:sp>
        <p:nvSpPr>
          <p:cNvPr id="26" name="箭头: 五边形 25">
            <a:extLst>
              <a:ext uri="{FF2B5EF4-FFF2-40B4-BE49-F238E27FC236}">
                <a16:creationId xmlns:a16="http://schemas.microsoft.com/office/drawing/2014/main" id="{F0D39878-D2E3-41BC-AE5C-582D5648561B}"/>
              </a:ext>
            </a:extLst>
          </p:cNvPr>
          <p:cNvSpPr/>
          <p:nvPr/>
        </p:nvSpPr>
        <p:spPr>
          <a:xfrm>
            <a:off x="565744" y="1129388"/>
            <a:ext cx="9735938" cy="245611"/>
          </a:xfrm>
          <a:prstGeom prst="homePlat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a:solidFill>
                  <a:schemeClr val="accent6">
                    <a:lumMod val="50000"/>
                  </a:schemeClr>
                </a:solidFill>
              </a:rPr>
              <a:t>摩尔定律（设备小型化，性能提升）</a:t>
            </a:r>
          </a:p>
        </p:txBody>
      </p:sp>
      <p:pic>
        <p:nvPicPr>
          <p:cNvPr id="4" name="圖片 14">
            <a:extLst>
              <a:ext uri="{FF2B5EF4-FFF2-40B4-BE49-F238E27FC236}">
                <a16:creationId xmlns:a16="http://schemas.microsoft.com/office/drawing/2014/main" id="{37BC1ED9-6F4F-46B6-A993-80251DEC2D3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31840" y="2297315"/>
            <a:ext cx="2177194" cy="1280703"/>
          </a:xfrm>
          <a:prstGeom prst="rect">
            <a:avLst/>
          </a:prstGeom>
        </p:spPr>
      </p:pic>
      <p:sp>
        <p:nvSpPr>
          <p:cNvPr id="5" name="箭头: 五边形 4">
            <a:extLst>
              <a:ext uri="{FF2B5EF4-FFF2-40B4-BE49-F238E27FC236}">
                <a16:creationId xmlns:a16="http://schemas.microsoft.com/office/drawing/2014/main" id="{14CF0607-8D45-4367-BFCE-5A5AEBB0C36C}"/>
              </a:ext>
            </a:extLst>
          </p:cNvPr>
          <p:cNvSpPr/>
          <p:nvPr/>
        </p:nvSpPr>
        <p:spPr>
          <a:xfrm>
            <a:off x="6710178" y="1413242"/>
            <a:ext cx="1341988" cy="241042"/>
          </a:xfrm>
          <a:prstGeom prst="homePlat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400" dirty="0">
                <a:solidFill>
                  <a:schemeClr val="accent6">
                    <a:lumMod val="50000"/>
                  </a:schemeClr>
                </a:solidFill>
              </a:rPr>
              <a:t>NoSQL</a:t>
            </a:r>
            <a:r>
              <a:rPr lang="zh-CN" altLang="en-US" sz="1400" dirty="0">
                <a:solidFill>
                  <a:schemeClr val="accent6">
                    <a:lumMod val="50000"/>
                  </a:schemeClr>
                </a:solidFill>
              </a:rPr>
              <a:t>运动</a:t>
            </a:r>
          </a:p>
        </p:txBody>
      </p:sp>
      <p:sp>
        <p:nvSpPr>
          <p:cNvPr id="27" name="文本框 26">
            <a:extLst>
              <a:ext uri="{FF2B5EF4-FFF2-40B4-BE49-F238E27FC236}">
                <a16:creationId xmlns:a16="http://schemas.microsoft.com/office/drawing/2014/main" id="{E4ACFCC2-0964-43FC-BAB3-A17CC4654932}"/>
              </a:ext>
            </a:extLst>
          </p:cNvPr>
          <p:cNvSpPr txBox="1"/>
          <p:nvPr/>
        </p:nvSpPr>
        <p:spPr>
          <a:xfrm>
            <a:off x="305479" y="4567209"/>
            <a:ext cx="7468711" cy="1200329"/>
          </a:xfrm>
          <a:prstGeom prst="rect">
            <a:avLst/>
          </a:prstGeom>
          <a:noFill/>
        </p:spPr>
        <p:txBody>
          <a:bodyPr wrap="none" rtlCol="0">
            <a:spAutoFit/>
          </a:bodyPr>
          <a:lstStyle/>
          <a:p>
            <a:r>
              <a:rPr lang="zh-CN" altLang="en-US" dirty="0"/>
              <a:t>三类时态图数据（按属性值变化和结构变化占比）</a:t>
            </a:r>
            <a:endParaRPr lang="en-US" altLang="zh-CN" dirty="0"/>
          </a:p>
          <a:p>
            <a:r>
              <a:rPr lang="zh-CN" altLang="en-US" dirty="0"/>
              <a:t>图结构变化 ＞ 点边属性值变化（如社交网络中的时态图数据）</a:t>
            </a:r>
            <a:endParaRPr lang="en-US" altLang="zh-CN" dirty="0"/>
          </a:p>
          <a:p>
            <a:r>
              <a:rPr lang="zh-CN" altLang="en-US" dirty="0"/>
              <a:t>图结构变化 ≈</a:t>
            </a:r>
            <a:r>
              <a:rPr lang="en-US" altLang="zh-CN" dirty="0"/>
              <a:t> </a:t>
            </a:r>
            <a:r>
              <a:rPr lang="zh-CN" altLang="en-US" dirty="0"/>
              <a:t>点边属性值变化（如云计算基础架构中的时态图数据）</a:t>
            </a:r>
          </a:p>
          <a:p>
            <a:r>
              <a:rPr lang="zh-CN" altLang="en-US" dirty="0"/>
              <a:t>图结构变化 ＜ 点边属性值变化（如物联网系统中的时态图数据）</a:t>
            </a:r>
          </a:p>
        </p:txBody>
      </p:sp>
      <p:pic>
        <p:nvPicPr>
          <p:cNvPr id="31" name="图片 30">
            <a:extLst>
              <a:ext uri="{FF2B5EF4-FFF2-40B4-BE49-F238E27FC236}">
                <a16:creationId xmlns:a16="http://schemas.microsoft.com/office/drawing/2014/main" id="{D8EF3C09-18C1-43A6-9F46-52AB460A8B2E}"/>
              </a:ext>
            </a:extLst>
          </p:cNvPr>
          <p:cNvPicPr>
            <a:picLocks noChangeAspect="1"/>
          </p:cNvPicPr>
          <p:nvPr/>
        </p:nvPicPr>
        <p:blipFill>
          <a:blip r:embed="rId13"/>
          <a:stretch>
            <a:fillRect/>
          </a:stretch>
        </p:blipFill>
        <p:spPr>
          <a:xfrm>
            <a:off x="8254367" y="4426340"/>
            <a:ext cx="3662295" cy="2368251"/>
          </a:xfrm>
          <a:prstGeom prst="rect">
            <a:avLst/>
          </a:prstGeom>
        </p:spPr>
      </p:pic>
      <p:pic>
        <p:nvPicPr>
          <p:cNvPr id="25" name="图片 24">
            <a:extLst>
              <a:ext uri="{FF2B5EF4-FFF2-40B4-BE49-F238E27FC236}">
                <a16:creationId xmlns:a16="http://schemas.microsoft.com/office/drawing/2014/main" id="{F1AF6D9E-0BC3-4967-AB7D-16DEE8292EF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412543" y="4523400"/>
            <a:ext cx="3112008" cy="2173224"/>
          </a:xfrm>
          <a:prstGeom prst="rect">
            <a:avLst/>
          </a:prstGeom>
        </p:spPr>
      </p:pic>
      <p:pic>
        <p:nvPicPr>
          <p:cNvPr id="12" name="图片 11">
            <a:extLst>
              <a:ext uri="{FF2B5EF4-FFF2-40B4-BE49-F238E27FC236}">
                <a16:creationId xmlns:a16="http://schemas.microsoft.com/office/drawing/2014/main" id="{F3288C1A-C2DC-4848-9514-1E20F95A2DE1}"/>
              </a:ext>
            </a:extLst>
          </p:cNvPr>
          <p:cNvPicPr>
            <a:picLocks noChangeAspect="1"/>
          </p:cNvPicPr>
          <p:nvPr/>
        </p:nvPicPr>
        <p:blipFill rotWithShape="1">
          <a:blip r:embed="rId15"/>
          <a:srcRect l="26106" t="16468" r="1695" b="7680"/>
          <a:stretch/>
        </p:blipFill>
        <p:spPr>
          <a:xfrm>
            <a:off x="8560328" y="4246483"/>
            <a:ext cx="3176028" cy="2544269"/>
          </a:xfrm>
          <a:prstGeom prst="rect">
            <a:avLst/>
          </a:prstGeom>
        </p:spPr>
      </p:pic>
      <p:sp>
        <p:nvSpPr>
          <p:cNvPr id="6" name="文本框 5">
            <a:extLst>
              <a:ext uri="{FF2B5EF4-FFF2-40B4-BE49-F238E27FC236}">
                <a16:creationId xmlns:a16="http://schemas.microsoft.com/office/drawing/2014/main" id="{0661F14F-1DB5-420A-B776-69A487DC55F6}"/>
              </a:ext>
            </a:extLst>
          </p:cNvPr>
          <p:cNvSpPr txBox="1"/>
          <p:nvPr/>
        </p:nvSpPr>
        <p:spPr>
          <a:xfrm>
            <a:off x="1811556" y="6057827"/>
            <a:ext cx="8221137" cy="46166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zh-CN" altLang="en-US" sz="2400" b="1" dirty="0"/>
              <a:t>研究目标：</a:t>
            </a:r>
            <a:r>
              <a:rPr lang="zh-CN" altLang="en-US" sz="2400" dirty="0"/>
              <a:t>针对属性演化型数据优化的</a:t>
            </a:r>
            <a:r>
              <a:rPr lang="zh-CN" altLang="en-US" sz="2400" b="1" dirty="0"/>
              <a:t>时态图数据管理系统</a:t>
            </a:r>
          </a:p>
        </p:txBody>
      </p:sp>
    </p:spTree>
    <p:extLst>
      <p:ext uri="{BB962C8B-B14F-4D97-AF65-F5344CB8AC3E}">
        <p14:creationId xmlns:p14="http://schemas.microsoft.com/office/powerpoint/2010/main" val="2330745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D51D40-855B-48CC-80E5-228C75C3D757}"/>
              </a:ext>
            </a:extLst>
          </p:cNvPr>
          <p:cNvSpPr>
            <a:spLocks noGrp="1"/>
          </p:cNvSpPr>
          <p:nvPr>
            <p:ph type="title"/>
          </p:nvPr>
        </p:nvSpPr>
        <p:spPr>
          <a:xfrm>
            <a:off x="490451" y="27825"/>
            <a:ext cx="10863349" cy="1342245"/>
          </a:xfrm>
        </p:spPr>
        <p:txBody>
          <a:bodyPr/>
          <a:lstStyle/>
          <a:p>
            <a:r>
              <a:rPr lang="zh-CN" altLang="en-US" dirty="0"/>
              <a:t>研究目标 </a:t>
            </a:r>
            <a:r>
              <a:rPr lang="en-US" altLang="zh-CN" dirty="0"/>
              <a:t>&amp; </a:t>
            </a:r>
            <a:r>
              <a:rPr lang="zh-CN" altLang="en-US" dirty="0"/>
              <a:t>说明</a:t>
            </a:r>
          </a:p>
        </p:txBody>
      </p:sp>
      <p:sp>
        <p:nvSpPr>
          <p:cNvPr id="3" name="内容占位符 2">
            <a:extLst>
              <a:ext uri="{FF2B5EF4-FFF2-40B4-BE49-F238E27FC236}">
                <a16:creationId xmlns:a16="http://schemas.microsoft.com/office/drawing/2014/main" id="{19EBFF9E-32CB-406A-99AB-178337A6981A}"/>
              </a:ext>
            </a:extLst>
          </p:cNvPr>
          <p:cNvSpPr>
            <a:spLocks noGrp="1"/>
          </p:cNvSpPr>
          <p:nvPr>
            <p:ph idx="1"/>
          </p:nvPr>
        </p:nvSpPr>
        <p:spPr>
          <a:xfrm>
            <a:off x="490451" y="1370070"/>
            <a:ext cx="10863349" cy="3526784"/>
          </a:xfrm>
        </p:spPr>
        <p:txBody>
          <a:bodyPr/>
          <a:lstStyle/>
          <a:p>
            <a:pPr marL="0" indent="0">
              <a:buNone/>
            </a:pPr>
            <a:r>
              <a:rPr lang="zh-CN" altLang="en-US" sz="2800" dirty="0"/>
              <a:t>目标：针对属性演化型数据</a:t>
            </a:r>
            <a:r>
              <a:rPr lang="zh-CN" altLang="en-US" sz="2800" b="1" u="sng" dirty="0">
                <a:latin typeface="Adobe 楷体 Std R" panose="02020400000000000000" pitchFamily="18" charset="-122"/>
                <a:ea typeface="Adobe 楷体 Std R" panose="02020400000000000000" pitchFamily="18" charset="-122"/>
              </a:rPr>
              <a:t>优化</a:t>
            </a:r>
            <a:r>
              <a:rPr lang="zh-CN" altLang="en-US" sz="2800" dirty="0"/>
              <a:t>的时态图</a:t>
            </a:r>
            <a:r>
              <a:rPr lang="zh-CN" altLang="en-US" sz="2800" b="1" u="sng" dirty="0">
                <a:latin typeface="Adobe 楷体 Std R" panose="02020400000000000000" pitchFamily="18" charset="-122"/>
                <a:ea typeface="Adobe 楷体 Std R" panose="02020400000000000000" pitchFamily="18" charset="-122"/>
              </a:rPr>
              <a:t>数据管理</a:t>
            </a:r>
            <a:r>
              <a:rPr lang="zh-CN" altLang="en-US" sz="2800" b="1" dirty="0">
                <a:latin typeface="Adobe 楷体 Std R" panose="02020400000000000000" pitchFamily="18" charset="-122"/>
                <a:ea typeface="Adobe 楷体 Std R" panose="02020400000000000000" pitchFamily="18" charset="-122"/>
              </a:rPr>
              <a:t> </a:t>
            </a:r>
            <a:r>
              <a:rPr lang="zh-CN" altLang="en-US" sz="2800" b="1" u="sng" dirty="0">
                <a:latin typeface="Adobe 楷体 Std R" panose="02020400000000000000" pitchFamily="18" charset="-122"/>
                <a:ea typeface="Adobe 楷体 Std R" panose="02020400000000000000" pitchFamily="18" charset="-122"/>
              </a:rPr>
              <a:t>系统</a:t>
            </a:r>
            <a:endParaRPr lang="en-US" altLang="zh-CN" sz="2800" b="1" u="sng" dirty="0">
              <a:latin typeface="Adobe 楷体 Std R" panose="02020400000000000000" pitchFamily="18" charset="-122"/>
              <a:ea typeface="Adobe 楷体 Std R" panose="02020400000000000000" pitchFamily="18" charset="-122"/>
            </a:endParaRPr>
          </a:p>
          <a:p>
            <a:r>
              <a:rPr lang="zh-CN" altLang="en-US" dirty="0"/>
              <a:t>系统</a:t>
            </a:r>
            <a:endParaRPr lang="en-US" altLang="zh-CN" dirty="0"/>
          </a:p>
          <a:p>
            <a:pPr lvl="1"/>
            <a:r>
              <a:rPr lang="zh-CN" altLang="en-US" dirty="0"/>
              <a:t>计算机软件（非产品。对构造此类软件工具有借鉴意义的方案、方法论）</a:t>
            </a:r>
            <a:endParaRPr lang="en-US" altLang="zh-CN" dirty="0"/>
          </a:p>
          <a:p>
            <a:pPr lvl="1"/>
            <a:r>
              <a:rPr lang="zh-CN" altLang="en-US" dirty="0"/>
              <a:t>综合考虑功能与非功能（效率、可靠性、易用性等）</a:t>
            </a:r>
            <a:endParaRPr lang="en-US" altLang="zh-CN" dirty="0"/>
          </a:p>
          <a:p>
            <a:r>
              <a:rPr lang="zh-CN" altLang="en-US" dirty="0"/>
              <a:t>数据管理（而非数据分析）</a:t>
            </a:r>
            <a:endParaRPr lang="en-US" altLang="zh-CN" dirty="0"/>
          </a:p>
          <a:p>
            <a:pPr lvl="1"/>
            <a:r>
              <a:rPr lang="zh-CN" altLang="en-US" dirty="0"/>
              <a:t>关注数据的存储、输入输出效率、正确性</a:t>
            </a:r>
            <a:endParaRPr lang="en-US" altLang="zh-CN" dirty="0"/>
          </a:p>
          <a:p>
            <a:r>
              <a:rPr lang="zh-CN" altLang="en-US" dirty="0"/>
              <a:t>优化</a:t>
            </a:r>
            <a:endParaRPr lang="en-US" altLang="zh-CN" dirty="0"/>
          </a:p>
          <a:p>
            <a:pPr lvl="1"/>
            <a:r>
              <a:rPr lang="zh-CN" altLang="en-US" dirty="0"/>
              <a:t>属性演化型数据的各种读写操作性能最高（挖掘利用数据特点）</a:t>
            </a:r>
            <a:endParaRPr lang="en-US" altLang="zh-CN" dirty="0"/>
          </a:p>
        </p:txBody>
      </p:sp>
    </p:spTree>
    <p:extLst>
      <p:ext uri="{BB962C8B-B14F-4D97-AF65-F5344CB8AC3E}">
        <p14:creationId xmlns:p14="http://schemas.microsoft.com/office/powerpoint/2010/main" val="39651075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161E99-010C-40D9-8BCC-6821877DE58D}"/>
              </a:ext>
            </a:extLst>
          </p:cNvPr>
          <p:cNvSpPr>
            <a:spLocks noGrp="1"/>
          </p:cNvSpPr>
          <p:nvPr>
            <p:ph type="title"/>
          </p:nvPr>
        </p:nvSpPr>
        <p:spPr/>
        <p:txBody>
          <a:bodyPr/>
          <a:lstStyle/>
          <a:p>
            <a:r>
              <a:rPr lang="en-US" altLang="zh-CN" dirty="0"/>
              <a:t>Contents</a:t>
            </a:r>
            <a:endParaRPr lang="zh-CN" altLang="en-US" dirty="0"/>
          </a:p>
        </p:txBody>
      </p:sp>
      <p:sp>
        <p:nvSpPr>
          <p:cNvPr id="3" name="内容占位符 2">
            <a:extLst>
              <a:ext uri="{FF2B5EF4-FFF2-40B4-BE49-F238E27FC236}">
                <a16:creationId xmlns:a16="http://schemas.microsoft.com/office/drawing/2014/main" id="{7C85AE73-2324-43FE-81F1-B98952740089}"/>
              </a:ext>
            </a:extLst>
          </p:cNvPr>
          <p:cNvSpPr>
            <a:spLocks noGrp="1"/>
          </p:cNvSpPr>
          <p:nvPr>
            <p:ph idx="1"/>
          </p:nvPr>
        </p:nvSpPr>
        <p:spPr/>
        <p:txBody>
          <a:bodyPr/>
          <a:lstStyle/>
          <a:p>
            <a:r>
              <a:rPr lang="en-US" altLang="zh-CN" dirty="0"/>
              <a:t>Background &amp; Motivation</a:t>
            </a:r>
          </a:p>
          <a:p>
            <a:r>
              <a:rPr lang="en-US" altLang="zh-CN" dirty="0">
                <a:solidFill>
                  <a:srgbClr val="FF0000"/>
                </a:solidFill>
              </a:rPr>
              <a:t>Available temporal graph data management solutions</a:t>
            </a:r>
          </a:p>
          <a:p>
            <a:r>
              <a:rPr lang="en-US" altLang="zh-CN" dirty="0"/>
              <a:t>Evaluation</a:t>
            </a:r>
          </a:p>
          <a:p>
            <a:pPr lvl="1"/>
            <a:r>
              <a:rPr lang="en-US" altLang="zh-CN" dirty="0"/>
              <a:t>Datasets &amp; Queries</a:t>
            </a:r>
          </a:p>
          <a:p>
            <a:pPr lvl="1"/>
            <a:r>
              <a:rPr lang="en-US" altLang="zh-CN" dirty="0"/>
              <a:t>Storage model design</a:t>
            </a:r>
          </a:p>
          <a:p>
            <a:pPr lvl="1"/>
            <a:r>
              <a:rPr lang="en-US" altLang="zh-CN" dirty="0"/>
              <a:t>Implementation</a:t>
            </a:r>
          </a:p>
          <a:p>
            <a:endParaRPr lang="en-US" altLang="zh-CN" dirty="0"/>
          </a:p>
        </p:txBody>
      </p:sp>
    </p:spTree>
    <p:extLst>
      <p:ext uri="{BB962C8B-B14F-4D97-AF65-F5344CB8AC3E}">
        <p14:creationId xmlns:p14="http://schemas.microsoft.com/office/powerpoint/2010/main" val="676860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392D56-9D7A-450B-AA09-E67CF62FFB94}"/>
              </a:ext>
            </a:extLst>
          </p:cNvPr>
          <p:cNvSpPr>
            <a:spLocks noGrp="1"/>
          </p:cNvSpPr>
          <p:nvPr>
            <p:ph type="title"/>
          </p:nvPr>
        </p:nvSpPr>
        <p:spPr>
          <a:xfrm>
            <a:off x="402872" y="365125"/>
            <a:ext cx="10950928" cy="898191"/>
          </a:xfrm>
        </p:spPr>
        <p:txBody>
          <a:bodyPr/>
          <a:lstStyle/>
          <a:p>
            <a:r>
              <a:rPr lang="en-US" altLang="zh-CN" sz="2000" dirty="0">
                <a:solidFill>
                  <a:schemeClr val="bg1">
                    <a:lumMod val="65000"/>
                  </a:schemeClr>
                </a:solidFill>
              </a:rPr>
              <a:t>Available solutions &gt;&gt;</a:t>
            </a:r>
            <a:br>
              <a:rPr lang="en-US" altLang="zh-CN" dirty="0">
                <a:solidFill>
                  <a:schemeClr val="bg1">
                    <a:lumMod val="65000"/>
                  </a:schemeClr>
                </a:solidFill>
              </a:rPr>
            </a:br>
            <a:r>
              <a:rPr lang="zh-CN" altLang="en-US" dirty="0"/>
              <a:t>时态图数据管理方案</a:t>
            </a:r>
          </a:p>
        </p:txBody>
      </p:sp>
      <p:sp>
        <p:nvSpPr>
          <p:cNvPr id="3" name="内容占位符 2">
            <a:extLst>
              <a:ext uri="{FF2B5EF4-FFF2-40B4-BE49-F238E27FC236}">
                <a16:creationId xmlns:a16="http://schemas.microsoft.com/office/drawing/2014/main" id="{16EEC940-BBD4-443A-8E55-6C93EA07DD4B}"/>
              </a:ext>
            </a:extLst>
          </p:cNvPr>
          <p:cNvSpPr>
            <a:spLocks noGrp="1"/>
          </p:cNvSpPr>
          <p:nvPr>
            <p:ph idx="1"/>
          </p:nvPr>
        </p:nvSpPr>
        <p:spPr>
          <a:xfrm>
            <a:off x="402873" y="1383632"/>
            <a:ext cx="5215874" cy="4993105"/>
          </a:xfrm>
        </p:spPr>
        <p:txBody>
          <a:bodyPr>
            <a:normAutofit/>
          </a:bodyPr>
          <a:lstStyle/>
          <a:p>
            <a:r>
              <a:rPr lang="zh-CN" altLang="en-US" dirty="0"/>
              <a:t>时态关系模型（用户实现图拓扑）</a:t>
            </a:r>
            <a:endParaRPr lang="en-US" altLang="zh-CN" dirty="0"/>
          </a:p>
          <a:p>
            <a:pPr lvl="1"/>
            <a:r>
              <a:rPr lang="zh-CN" altLang="en-US" dirty="0"/>
              <a:t>关系数据库</a:t>
            </a:r>
            <a:endParaRPr lang="en-US" altLang="zh-CN" dirty="0"/>
          </a:p>
          <a:p>
            <a:pPr lvl="1"/>
            <a:r>
              <a:rPr lang="zh-CN" altLang="en-US" dirty="0"/>
              <a:t>时态关系数据库</a:t>
            </a:r>
            <a:endParaRPr lang="en-US" altLang="zh-CN" dirty="0"/>
          </a:p>
          <a:p>
            <a:pPr lvl="1"/>
            <a:r>
              <a:rPr lang="zh-CN" altLang="en-US" dirty="0"/>
              <a:t>时序数据库</a:t>
            </a:r>
            <a:endParaRPr lang="en-US" altLang="zh-CN" dirty="0"/>
          </a:p>
          <a:p>
            <a:r>
              <a:rPr lang="zh-CN" altLang="en-US" dirty="0"/>
              <a:t>图模型（用户实现时间）</a:t>
            </a:r>
            <a:endParaRPr lang="en-US" altLang="zh-CN" dirty="0"/>
          </a:p>
          <a:p>
            <a:pPr lvl="1"/>
            <a:r>
              <a:rPr lang="zh-CN" altLang="en-US" dirty="0"/>
              <a:t>存储为</a:t>
            </a:r>
            <a:r>
              <a:rPr lang="en-US" altLang="zh-CN" dirty="0"/>
              <a:t>Native Graph</a:t>
            </a:r>
            <a:r>
              <a:rPr lang="zh-CN" altLang="en-US" dirty="0"/>
              <a:t>结构的数据库</a:t>
            </a:r>
            <a:endParaRPr lang="en-US" altLang="zh-CN" dirty="0"/>
          </a:p>
          <a:p>
            <a:pPr lvl="1"/>
            <a:r>
              <a:rPr lang="zh-CN" altLang="en-US" dirty="0"/>
              <a:t>用关系数据库进行封装的图数据库</a:t>
            </a:r>
            <a:endParaRPr lang="en-US" altLang="zh-CN" dirty="0"/>
          </a:p>
          <a:p>
            <a:r>
              <a:rPr lang="zh-CN" altLang="en-US" dirty="0"/>
              <a:t>时态图实现模型</a:t>
            </a:r>
            <a:r>
              <a:rPr lang="zh-CN" altLang="en-US" sz="2000" dirty="0"/>
              <a:t>（现有时态图系统）</a:t>
            </a:r>
            <a:endParaRPr lang="en-US" altLang="zh-CN" dirty="0"/>
          </a:p>
          <a:p>
            <a:pPr lvl="1"/>
            <a:r>
              <a:rPr lang="en-US" altLang="zh-CN" dirty="0"/>
              <a:t>Graph Snapshot List</a:t>
            </a:r>
          </a:p>
          <a:p>
            <a:pPr lvl="1"/>
            <a:r>
              <a:rPr lang="en-US" altLang="zh-CN" dirty="0"/>
              <a:t>Event Log</a:t>
            </a:r>
          </a:p>
          <a:p>
            <a:pPr lvl="1"/>
            <a:r>
              <a:rPr lang="en-US" altLang="zh-CN" dirty="0"/>
              <a:t>Edge Stream</a:t>
            </a:r>
          </a:p>
          <a:p>
            <a:pPr lvl="1"/>
            <a:r>
              <a:rPr lang="en-US" altLang="zh-CN" dirty="0"/>
              <a:t>Temporal Property Graph</a:t>
            </a:r>
          </a:p>
          <a:p>
            <a:pPr lvl="1"/>
            <a:endParaRPr lang="en-US" altLang="zh-CN" dirty="0"/>
          </a:p>
        </p:txBody>
      </p:sp>
      <p:sp>
        <p:nvSpPr>
          <p:cNvPr id="10" name="内容占位符 2">
            <a:extLst>
              <a:ext uri="{FF2B5EF4-FFF2-40B4-BE49-F238E27FC236}">
                <a16:creationId xmlns:a16="http://schemas.microsoft.com/office/drawing/2014/main" id="{44B13574-47CB-436F-B4B3-A361BC0A6DD1}"/>
              </a:ext>
            </a:extLst>
          </p:cNvPr>
          <p:cNvSpPr txBox="1">
            <a:spLocks/>
          </p:cNvSpPr>
          <p:nvPr/>
        </p:nvSpPr>
        <p:spPr>
          <a:xfrm>
            <a:off x="5618747" y="1383631"/>
            <a:ext cx="2761681" cy="49931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sym typeface="Wingdings" panose="05000000000000000000" pitchFamily="2" charset="2"/>
              </a:rPr>
              <a:t></a:t>
            </a:r>
            <a:r>
              <a:rPr lang="zh-CN" altLang="en-US" dirty="0">
                <a:sym typeface="Wingdings" panose="05000000000000000000" pitchFamily="2" charset="2"/>
              </a:rPr>
              <a:t>有时间没图</a:t>
            </a:r>
            <a:endParaRPr lang="en-US" altLang="zh-CN" dirty="0"/>
          </a:p>
          <a:p>
            <a:pPr lvl="1"/>
            <a:r>
              <a:rPr lang="zh-CN" altLang="en-US" dirty="0">
                <a:solidFill>
                  <a:schemeClr val="bg1">
                    <a:lumMod val="95000"/>
                  </a:schemeClr>
                </a:solidFill>
              </a:rPr>
              <a:t>关系数据库</a:t>
            </a:r>
            <a:endParaRPr lang="en-US" altLang="zh-CN" dirty="0">
              <a:solidFill>
                <a:schemeClr val="bg1">
                  <a:lumMod val="95000"/>
                </a:schemeClr>
              </a:solidFill>
            </a:endParaRPr>
          </a:p>
          <a:p>
            <a:pPr lvl="1"/>
            <a:r>
              <a:rPr lang="zh-CN" altLang="en-US" dirty="0">
                <a:solidFill>
                  <a:schemeClr val="bg1">
                    <a:lumMod val="95000"/>
                  </a:schemeClr>
                </a:solidFill>
              </a:rPr>
              <a:t>（支持时态</a:t>
            </a:r>
            <a:endParaRPr lang="en-US" altLang="zh-CN" dirty="0">
              <a:solidFill>
                <a:schemeClr val="bg1">
                  <a:lumMod val="95000"/>
                </a:schemeClr>
              </a:solidFill>
            </a:endParaRPr>
          </a:p>
          <a:p>
            <a:pPr lvl="1"/>
            <a:r>
              <a:rPr lang="zh-CN" altLang="en-US" dirty="0">
                <a:solidFill>
                  <a:schemeClr val="bg1">
                    <a:lumMod val="95000"/>
                  </a:schemeClr>
                </a:solidFill>
              </a:rPr>
              <a:t>时序数据库</a:t>
            </a:r>
            <a:endParaRPr lang="en-US" altLang="zh-CN" dirty="0">
              <a:solidFill>
                <a:schemeClr val="bg1">
                  <a:lumMod val="95000"/>
                </a:schemeClr>
              </a:solidFill>
            </a:endParaRPr>
          </a:p>
          <a:p>
            <a:pPr marL="0" indent="0">
              <a:buNone/>
            </a:pPr>
            <a:r>
              <a:rPr lang="en-US" altLang="zh-CN" dirty="0">
                <a:sym typeface="Wingdings" panose="05000000000000000000" pitchFamily="2" charset="2"/>
              </a:rPr>
              <a:t></a:t>
            </a:r>
            <a:r>
              <a:rPr lang="zh-CN" altLang="en-US" dirty="0">
                <a:sym typeface="Wingdings" panose="05000000000000000000" pitchFamily="2" charset="2"/>
              </a:rPr>
              <a:t>有</a:t>
            </a:r>
            <a:r>
              <a:rPr lang="zh-CN" altLang="en-US" dirty="0"/>
              <a:t>图没时间</a:t>
            </a:r>
            <a:endParaRPr lang="en-US" altLang="zh-CN" dirty="0"/>
          </a:p>
          <a:p>
            <a:pPr lvl="1"/>
            <a:r>
              <a:rPr lang="zh-CN" altLang="en-US" dirty="0">
                <a:solidFill>
                  <a:schemeClr val="bg1">
                    <a:lumMod val="95000"/>
                  </a:schemeClr>
                </a:solidFill>
              </a:rPr>
              <a:t>存储为</a:t>
            </a:r>
            <a:endParaRPr lang="en-US" altLang="zh-CN" dirty="0">
              <a:solidFill>
                <a:schemeClr val="bg1">
                  <a:lumMod val="95000"/>
                </a:schemeClr>
              </a:solidFill>
            </a:endParaRPr>
          </a:p>
          <a:p>
            <a:pPr lvl="1"/>
            <a:r>
              <a:rPr lang="zh-CN" altLang="en-US" dirty="0">
                <a:solidFill>
                  <a:schemeClr val="bg1">
                    <a:lumMod val="95000"/>
                  </a:schemeClr>
                </a:solidFill>
              </a:rPr>
              <a:t>用</a:t>
            </a:r>
            <a:endParaRPr lang="en-US" altLang="zh-CN" dirty="0">
              <a:solidFill>
                <a:schemeClr val="bg1">
                  <a:lumMod val="95000"/>
                </a:schemeClr>
              </a:solidFill>
            </a:endParaRPr>
          </a:p>
          <a:p>
            <a:pPr marL="0" indent="0">
              <a:buNone/>
            </a:pPr>
            <a:r>
              <a:rPr lang="en-US" altLang="zh-CN" dirty="0">
                <a:sym typeface="Wingdings" panose="05000000000000000000" pitchFamily="2" charset="2"/>
              </a:rPr>
              <a:t></a:t>
            </a:r>
            <a:r>
              <a:rPr lang="zh-CN" altLang="en-US" dirty="0"/>
              <a:t>有时间</a:t>
            </a:r>
            <a:r>
              <a:rPr lang="zh-CN" altLang="en-US" dirty="0">
                <a:sym typeface="Wingdings" panose="05000000000000000000" pitchFamily="2" charset="2"/>
              </a:rPr>
              <a:t>有</a:t>
            </a:r>
            <a:r>
              <a:rPr lang="zh-CN" altLang="en-US" dirty="0"/>
              <a:t>图</a:t>
            </a:r>
            <a:endParaRPr lang="en-US" altLang="zh-CN" dirty="0"/>
          </a:p>
        </p:txBody>
      </p:sp>
      <p:sp>
        <p:nvSpPr>
          <p:cNvPr id="4" name="文本框 3">
            <a:extLst>
              <a:ext uri="{FF2B5EF4-FFF2-40B4-BE49-F238E27FC236}">
                <a16:creationId xmlns:a16="http://schemas.microsoft.com/office/drawing/2014/main" id="{08DA7B21-E3EA-43BD-9D68-10202CAE5C70}"/>
              </a:ext>
            </a:extLst>
          </p:cNvPr>
          <p:cNvSpPr txBox="1"/>
          <p:nvPr/>
        </p:nvSpPr>
        <p:spPr>
          <a:xfrm>
            <a:off x="9611564" y="2305615"/>
            <a:ext cx="2280212" cy="2246769"/>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z="2000" b="1" dirty="0">
                <a:solidFill>
                  <a:schemeClr val="tx1"/>
                </a:solidFill>
                <a:latin typeface="+mj-ea"/>
                <a:ea typeface="+mj-ea"/>
              </a:rPr>
              <a:t>对比维度</a:t>
            </a:r>
            <a:endParaRPr lang="en-US" altLang="zh-CN" sz="2000" b="1" dirty="0">
              <a:solidFill>
                <a:schemeClr val="tx1"/>
              </a:solidFill>
              <a:latin typeface="+mj-ea"/>
              <a:ea typeface="+mj-ea"/>
            </a:endParaRPr>
          </a:p>
          <a:p>
            <a:r>
              <a:rPr lang="zh-CN" altLang="en-US" sz="2000" dirty="0">
                <a:solidFill>
                  <a:schemeClr val="tx1"/>
                </a:solidFill>
              </a:rPr>
              <a:t>数据建模的直观性</a:t>
            </a:r>
          </a:p>
          <a:p>
            <a:r>
              <a:rPr lang="zh-CN" altLang="en-US" sz="2000" dirty="0">
                <a:solidFill>
                  <a:schemeClr val="tx1"/>
                </a:solidFill>
              </a:rPr>
              <a:t>构建查询的简单性</a:t>
            </a:r>
          </a:p>
          <a:p>
            <a:r>
              <a:rPr lang="zh-CN" altLang="en-US" sz="2000" dirty="0">
                <a:solidFill>
                  <a:schemeClr val="tx1"/>
                </a:solidFill>
              </a:rPr>
              <a:t>事务支持</a:t>
            </a:r>
          </a:p>
          <a:p>
            <a:r>
              <a:rPr lang="zh-CN" altLang="en-US" sz="2000" dirty="0">
                <a:solidFill>
                  <a:schemeClr val="tx1"/>
                </a:solidFill>
              </a:rPr>
              <a:t>特定查询速度</a:t>
            </a:r>
          </a:p>
          <a:p>
            <a:r>
              <a:rPr lang="zh-CN" altLang="en-US" sz="2000" dirty="0">
                <a:solidFill>
                  <a:schemeClr val="tx1"/>
                </a:solidFill>
              </a:rPr>
              <a:t>写入速度</a:t>
            </a:r>
          </a:p>
          <a:p>
            <a:r>
              <a:rPr lang="zh-CN" altLang="en-US" sz="2000" dirty="0">
                <a:solidFill>
                  <a:schemeClr val="tx1"/>
                </a:solidFill>
              </a:rPr>
              <a:t>存储空间占用</a:t>
            </a:r>
          </a:p>
        </p:txBody>
      </p:sp>
    </p:spTree>
    <p:extLst>
      <p:ext uri="{BB962C8B-B14F-4D97-AF65-F5344CB8AC3E}">
        <p14:creationId xmlns:p14="http://schemas.microsoft.com/office/powerpoint/2010/main" val="3456110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1+#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3200"/>
              <a:t>现有时态图系统</a:t>
            </a:r>
            <a:endParaRPr lang="zh-CN" altLang="en-US" sz="3200" dirty="0"/>
          </a:p>
        </p:txBody>
      </p:sp>
      <p:sp>
        <p:nvSpPr>
          <p:cNvPr id="3" name="内容占位符 2"/>
          <p:cNvSpPr>
            <a:spLocks noGrp="1"/>
          </p:cNvSpPr>
          <p:nvPr>
            <p:ph idx="1"/>
          </p:nvPr>
        </p:nvSpPr>
        <p:spPr/>
        <p:txBody>
          <a:bodyPr>
            <a:normAutofit/>
          </a:bodyPr>
          <a:lstStyle/>
          <a:p>
            <a:pPr>
              <a:lnSpc>
                <a:spcPct val="100000"/>
              </a:lnSpc>
            </a:pPr>
            <a:r>
              <a:rPr lang="en-US" altLang="zh-CN" sz="2400" dirty="0"/>
              <a:t>AT&amp;T</a:t>
            </a:r>
          </a:p>
          <a:p>
            <a:pPr lvl="1">
              <a:lnSpc>
                <a:spcPct val="100000"/>
              </a:lnSpc>
            </a:pPr>
            <a:r>
              <a:rPr lang="en-US" altLang="zh-CN" sz="2000" b="1" dirty="0"/>
              <a:t>Nepal</a:t>
            </a:r>
            <a:r>
              <a:rPr lang="en-US" altLang="zh-CN" sz="2000" dirty="0"/>
              <a:t> </a:t>
            </a:r>
            <a:r>
              <a:rPr lang="en-US" altLang="zh-CN" sz="1400" dirty="0">
                <a:solidFill>
                  <a:schemeClr val="accent5"/>
                </a:solidFill>
              </a:rPr>
              <a:t>[Sigmod’16’17’18]</a:t>
            </a:r>
            <a:r>
              <a:rPr lang="zh-CN" altLang="en-US" sz="2000" dirty="0"/>
              <a:t> </a:t>
            </a:r>
            <a:r>
              <a:rPr lang="en-US" altLang="zh-CN" sz="2000" dirty="0"/>
              <a:t>VNF/SDN</a:t>
            </a:r>
            <a:r>
              <a:rPr lang="zh-CN" altLang="en-US" sz="2000" dirty="0"/>
              <a:t>网络服务管理及</a:t>
            </a:r>
            <a:r>
              <a:rPr lang="en-US" altLang="zh-CN" sz="2000" dirty="0"/>
              <a:t>trouble shooting</a:t>
            </a:r>
          </a:p>
          <a:p>
            <a:pPr>
              <a:lnSpc>
                <a:spcPct val="100000"/>
              </a:lnSpc>
            </a:pPr>
            <a:r>
              <a:rPr lang="zh-CN" altLang="en-US" sz="2400" dirty="0"/>
              <a:t>微软研究院、微软亚洲研究院</a:t>
            </a:r>
            <a:endParaRPr lang="en-US" altLang="zh-CN" sz="2400" dirty="0"/>
          </a:p>
          <a:p>
            <a:pPr lvl="1">
              <a:lnSpc>
                <a:spcPct val="100000"/>
              </a:lnSpc>
            </a:pPr>
            <a:r>
              <a:rPr lang="en-US" altLang="zh-CN" sz="2000" b="1" dirty="0"/>
              <a:t>Kineograph</a:t>
            </a:r>
            <a:r>
              <a:rPr lang="en-US" altLang="zh-CN" sz="2000" dirty="0"/>
              <a:t> </a:t>
            </a:r>
            <a:r>
              <a:rPr lang="en-US" altLang="zh-CN" sz="1400" dirty="0">
                <a:solidFill>
                  <a:schemeClr val="accent5"/>
                </a:solidFill>
              </a:rPr>
              <a:t>[EuroSys’12] </a:t>
            </a:r>
            <a:r>
              <a:rPr lang="zh-CN" altLang="en-US" sz="2000" dirty="0"/>
              <a:t>实时</a:t>
            </a:r>
            <a:r>
              <a:rPr lang="en-US" altLang="zh-CN" sz="2000" dirty="0"/>
              <a:t>edge-stream</a:t>
            </a:r>
            <a:r>
              <a:rPr lang="zh-CN" altLang="en-US" sz="2000" dirty="0"/>
              <a:t>分析挖掘</a:t>
            </a:r>
            <a:endParaRPr lang="en-US" altLang="zh-CN" sz="2000" dirty="0"/>
          </a:p>
          <a:p>
            <a:pPr lvl="1">
              <a:lnSpc>
                <a:spcPct val="100000"/>
              </a:lnSpc>
            </a:pPr>
            <a:r>
              <a:rPr lang="en-US" altLang="zh-CN" sz="2000" b="1" dirty="0" err="1"/>
              <a:t>Chronons</a:t>
            </a:r>
            <a:r>
              <a:rPr lang="en-US" altLang="zh-CN" sz="2000" dirty="0"/>
              <a:t> </a:t>
            </a:r>
            <a:r>
              <a:rPr lang="en-US" altLang="zh-CN" sz="1400" dirty="0">
                <a:solidFill>
                  <a:schemeClr val="accent5"/>
                </a:solidFill>
              </a:rPr>
              <a:t>[EuroSys’14]</a:t>
            </a:r>
            <a:r>
              <a:rPr lang="zh-CN" altLang="en-US" dirty="0"/>
              <a:t> </a:t>
            </a:r>
            <a:r>
              <a:rPr lang="en-US" altLang="zh-CN" sz="2000" b="1" dirty="0"/>
              <a:t>Immortal Graph</a:t>
            </a:r>
            <a:r>
              <a:rPr lang="en-US" altLang="zh-CN" sz="2000" dirty="0"/>
              <a:t> </a:t>
            </a:r>
            <a:r>
              <a:rPr lang="en-US" altLang="zh-CN" sz="1400" dirty="0">
                <a:solidFill>
                  <a:schemeClr val="accent5"/>
                </a:solidFill>
              </a:rPr>
              <a:t>[TOS’15] </a:t>
            </a:r>
            <a:r>
              <a:rPr lang="zh-CN" altLang="en-US" sz="1800" dirty="0"/>
              <a:t>时态图内存</a:t>
            </a:r>
            <a:r>
              <a:rPr lang="en-US" altLang="zh-CN" sz="1800" dirty="0"/>
              <a:t>iterative computation</a:t>
            </a:r>
          </a:p>
          <a:p>
            <a:pPr>
              <a:lnSpc>
                <a:spcPct val="100000"/>
              </a:lnSpc>
            </a:pPr>
            <a:r>
              <a:rPr lang="zh-CN" altLang="en-US" sz="2400" dirty="0"/>
              <a:t>马里兰大学帕克分校、</a:t>
            </a:r>
            <a:r>
              <a:rPr lang="en-US" altLang="zh-CN" sz="2400" dirty="0"/>
              <a:t>IBM</a:t>
            </a:r>
          </a:p>
          <a:p>
            <a:pPr lvl="1">
              <a:lnSpc>
                <a:spcPct val="100000"/>
              </a:lnSpc>
            </a:pPr>
            <a:r>
              <a:rPr lang="en-US" altLang="zh-CN" sz="2000" b="1" dirty="0" err="1"/>
              <a:t>DeltaGraph</a:t>
            </a:r>
            <a:r>
              <a:rPr lang="en-US" altLang="zh-CN" sz="2000" dirty="0"/>
              <a:t> </a:t>
            </a:r>
            <a:r>
              <a:rPr lang="en-US" altLang="zh-CN" sz="1400" dirty="0">
                <a:solidFill>
                  <a:schemeClr val="accent5"/>
                </a:solidFill>
              </a:rPr>
              <a:t>[ICDE’13]</a:t>
            </a:r>
            <a:r>
              <a:rPr lang="zh-CN" altLang="en-US" sz="1400" dirty="0">
                <a:solidFill>
                  <a:schemeClr val="accent5"/>
                </a:solidFill>
              </a:rPr>
              <a:t> </a:t>
            </a:r>
            <a:r>
              <a:rPr lang="zh-CN" altLang="en-US" sz="2000" dirty="0"/>
              <a:t>管理与分析动态图</a:t>
            </a:r>
            <a:endParaRPr lang="en-US" altLang="zh-CN" sz="2000" dirty="0"/>
          </a:p>
          <a:p>
            <a:pPr lvl="1">
              <a:lnSpc>
                <a:spcPct val="100000"/>
              </a:lnSpc>
            </a:pPr>
            <a:r>
              <a:rPr lang="en-US" altLang="zh-CN" sz="2000" b="1" dirty="0"/>
              <a:t>Historical Graph Store</a:t>
            </a:r>
            <a:r>
              <a:rPr lang="en-US" altLang="zh-CN" sz="2000" dirty="0"/>
              <a:t> </a:t>
            </a:r>
            <a:r>
              <a:rPr lang="en-US" altLang="zh-CN" sz="1400" dirty="0">
                <a:solidFill>
                  <a:schemeClr val="accent5"/>
                </a:solidFill>
              </a:rPr>
              <a:t>[EDBT’16] </a:t>
            </a:r>
            <a:r>
              <a:rPr lang="zh-CN" altLang="en-US" sz="2000" dirty="0"/>
              <a:t>存储分析大规模图变化历史</a:t>
            </a:r>
            <a:endParaRPr lang="en-US" altLang="zh-CN" sz="2000" dirty="0"/>
          </a:p>
          <a:p>
            <a:pPr>
              <a:lnSpc>
                <a:spcPct val="100000"/>
              </a:lnSpc>
            </a:pPr>
            <a:r>
              <a:rPr lang="zh-CN" altLang="en-US" sz="2400" b="1" dirty="0"/>
              <a:t>纽约州立大学、</a:t>
            </a:r>
            <a:r>
              <a:rPr lang="zh-CN" altLang="en-US" sz="2400" dirty="0"/>
              <a:t>浦项科技大学</a:t>
            </a:r>
            <a:endParaRPr lang="en-US" altLang="zh-CN" sz="2400" dirty="0"/>
          </a:p>
          <a:p>
            <a:pPr lvl="1">
              <a:lnSpc>
                <a:spcPct val="100000"/>
              </a:lnSpc>
            </a:pPr>
            <a:r>
              <a:rPr lang="en-US" altLang="zh-CN" sz="2000" b="1" dirty="0"/>
              <a:t>G*</a:t>
            </a:r>
            <a:r>
              <a:rPr lang="en-US" altLang="zh-CN" sz="2000" dirty="0"/>
              <a:t> </a:t>
            </a:r>
            <a:r>
              <a:rPr lang="en-US" altLang="zh-CN" sz="1400" dirty="0">
                <a:solidFill>
                  <a:schemeClr val="accent5"/>
                </a:solidFill>
              </a:rPr>
              <a:t>[DPD’15][ICDE’13, demo] </a:t>
            </a:r>
            <a:r>
              <a:rPr lang="zh-CN" altLang="en-US" sz="2000" dirty="0"/>
              <a:t>存储分析大规模时态图数据</a:t>
            </a:r>
            <a:endParaRPr lang="en-US" altLang="zh-CN" sz="2000" dirty="0"/>
          </a:p>
          <a:p>
            <a:pPr>
              <a:lnSpc>
                <a:spcPct val="100000"/>
              </a:lnSpc>
            </a:pPr>
            <a:r>
              <a:rPr lang="zh-CN" altLang="en-US" sz="2400" dirty="0"/>
              <a:t>其他？</a:t>
            </a:r>
            <a:endParaRPr lang="en-US" altLang="zh-CN" sz="2400" dirty="0"/>
          </a:p>
        </p:txBody>
      </p:sp>
      <p:sp>
        <p:nvSpPr>
          <p:cNvPr id="4" name="文字方塊 3">
            <a:extLst>
              <a:ext uri="{FF2B5EF4-FFF2-40B4-BE49-F238E27FC236}">
                <a16:creationId xmlns:a16="http://schemas.microsoft.com/office/drawing/2014/main" id="{F2FB5326-39C0-4BE3-BA2E-3A0B52AF1E7D}"/>
              </a:ext>
            </a:extLst>
          </p:cNvPr>
          <p:cNvSpPr txBox="1"/>
          <p:nvPr/>
        </p:nvSpPr>
        <p:spPr>
          <a:xfrm>
            <a:off x="6187441" y="6478172"/>
            <a:ext cx="184731" cy="369332"/>
          </a:xfrm>
          <a:prstGeom prst="rect">
            <a:avLst/>
          </a:prstGeom>
          <a:noFill/>
        </p:spPr>
        <p:txBody>
          <a:bodyPr wrap="none" rtlCol="0">
            <a:spAutoFit/>
          </a:bodyPr>
          <a:lstStyle/>
          <a:p>
            <a:endParaRPr lang="zh-CN" altLang="en-US" dirty="0"/>
          </a:p>
        </p:txBody>
      </p:sp>
      <p:sp>
        <p:nvSpPr>
          <p:cNvPr id="6" name="文字方塊 4">
            <a:extLst>
              <a:ext uri="{FF2B5EF4-FFF2-40B4-BE49-F238E27FC236}">
                <a16:creationId xmlns:a16="http://schemas.microsoft.com/office/drawing/2014/main" id="{26A765C6-6F71-456F-8152-7F963005228A}"/>
              </a:ext>
            </a:extLst>
          </p:cNvPr>
          <p:cNvSpPr txBox="1"/>
          <p:nvPr/>
        </p:nvSpPr>
        <p:spPr>
          <a:xfrm>
            <a:off x="7202078" y="5352847"/>
            <a:ext cx="4961641" cy="147732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171450" indent="-171450">
              <a:buFont typeface="Wingdings" panose="05000000000000000000" pitchFamily="2" charset="2"/>
              <a:buChar char="l"/>
            </a:pPr>
            <a:r>
              <a:rPr lang="en-US" altLang="zh-CN" sz="900" dirty="0"/>
              <a:t>A Graph Database for a Virtualized Network Infrastructure. SIGMOD 2018</a:t>
            </a:r>
          </a:p>
          <a:p>
            <a:pPr marL="171450" indent="-171450">
              <a:buFont typeface="Wingdings" panose="05000000000000000000" pitchFamily="2" charset="2"/>
              <a:buChar char="l"/>
            </a:pPr>
            <a:r>
              <a:rPr lang="en-US" altLang="zh-CN" sz="900" dirty="0"/>
              <a:t>Virtualized Network Service Topology Exploration Using Nepal. SIGMOD 2017</a:t>
            </a:r>
          </a:p>
          <a:p>
            <a:pPr marL="171450" indent="-171450">
              <a:buFont typeface="Wingdings" panose="05000000000000000000" pitchFamily="2" charset="2"/>
              <a:buChar char="l"/>
            </a:pPr>
            <a:r>
              <a:rPr lang="en-US" altLang="zh-CN" sz="900" dirty="0"/>
              <a:t>Nepal: A Path Query Language for Communication Networks. NDA@SIGMOD 2016</a:t>
            </a:r>
          </a:p>
          <a:p>
            <a:pPr marL="171450" indent="-171450">
              <a:buFont typeface="Wingdings" panose="05000000000000000000" pitchFamily="2" charset="2"/>
              <a:buChar char="Ø"/>
            </a:pPr>
            <a:r>
              <a:rPr lang="en-US" altLang="zh-CN" sz="900" dirty="0" err="1"/>
              <a:t>ImmortalGraph</a:t>
            </a:r>
            <a:r>
              <a:rPr lang="en-US" altLang="zh-CN" sz="900" dirty="0"/>
              <a:t>: A System for Storage and Analysis of Temporal Graphs. TOS 2015</a:t>
            </a:r>
          </a:p>
          <a:p>
            <a:pPr marL="171450" indent="-171450">
              <a:buFont typeface="Wingdings" panose="05000000000000000000" pitchFamily="2" charset="2"/>
              <a:buChar char="Ø"/>
            </a:pPr>
            <a:r>
              <a:rPr lang="en-US" altLang="zh-CN" sz="900" dirty="0"/>
              <a:t>Chronos: A Graph Engine for Temporal Graph Analysis. </a:t>
            </a:r>
            <a:r>
              <a:rPr lang="en-US" altLang="zh-CN" sz="900" dirty="0" err="1"/>
              <a:t>EuroSys</a:t>
            </a:r>
            <a:r>
              <a:rPr lang="en-US" altLang="zh-CN" sz="900" dirty="0"/>
              <a:t> 2014</a:t>
            </a:r>
          </a:p>
          <a:p>
            <a:pPr marL="171450" indent="-171450">
              <a:buFont typeface="Wingdings" panose="05000000000000000000" pitchFamily="2" charset="2"/>
              <a:buChar char="Ø"/>
            </a:pPr>
            <a:r>
              <a:rPr lang="en-US" altLang="zh-CN" sz="900" dirty="0"/>
              <a:t>Kineograph: Taking the Pulse of a Fast-Changing and Connected World. </a:t>
            </a:r>
            <a:r>
              <a:rPr lang="en-US" altLang="zh-CN" sz="900" dirty="0" err="1"/>
              <a:t>EuroSys</a:t>
            </a:r>
            <a:r>
              <a:rPr lang="en-US" altLang="zh-CN" sz="900" dirty="0"/>
              <a:t> 2012</a:t>
            </a:r>
          </a:p>
          <a:p>
            <a:pPr marL="171450" indent="-171450">
              <a:buFont typeface="Wingdings" panose="05000000000000000000" pitchFamily="2" charset="2"/>
              <a:buChar char="u"/>
            </a:pPr>
            <a:r>
              <a:rPr lang="en-US" altLang="zh-CN" sz="900" dirty="0"/>
              <a:t>Efficient Snapshot Retrieval over Historical Graph Data. ICDE 2013</a:t>
            </a:r>
          </a:p>
          <a:p>
            <a:pPr marL="171450" indent="-171450">
              <a:buFont typeface="Wingdings" panose="05000000000000000000" pitchFamily="2" charset="2"/>
              <a:buChar char="u"/>
            </a:pPr>
            <a:r>
              <a:rPr lang="en-US" altLang="zh-CN" sz="900" dirty="0"/>
              <a:t>Storing and Analyzing Historical Graph Data at Scale. EDBT 2016</a:t>
            </a:r>
          </a:p>
          <a:p>
            <a:pPr marL="171450" indent="-171450">
              <a:buFont typeface="Wingdings" panose="05000000000000000000" pitchFamily="2" charset="2"/>
              <a:buChar char="p"/>
            </a:pPr>
            <a:r>
              <a:rPr lang="en-US" altLang="zh-CN" sz="900" dirty="0"/>
              <a:t>The G* graph database: efficiently managing large distributed dynamic graphs. DPD 2015</a:t>
            </a:r>
          </a:p>
          <a:p>
            <a:pPr marL="171450" indent="-171450">
              <a:buFont typeface="Wingdings" panose="05000000000000000000" pitchFamily="2" charset="2"/>
              <a:buChar char="p"/>
            </a:pPr>
            <a:r>
              <a:rPr lang="en-US" altLang="zh-CN" sz="900" dirty="0"/>
              <a:t>A demonstration of the G∗ graph database system. ICDE 2013</a:t>
            </a:r>
          </a:p>
        </p:txBody>
      </p:sp>
    </p:spTree>
    <p:extLst>
      <p:ext uri="{BB962C8B-B14F-4D97-AF65-F5344CB8AC3E}">
        <p14:creationId xmlns:p14="http://schemas.microsoft.com/office/powerpoint/2010/main" val="220009581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Adobe 楷体 Std R"/>
        <a:ea typeface="华文楷体"/>
        <a:cs typeface=""/>
      </a:majorFont>
      <a:minorFont>
        <a:latin typeface="Adobe 仿宋 Std R"/>
        <a:ea typeface="仿宋"/>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6987</TotalTime>
  <Words>5390</Words>
  <Application>Microsoft Office PowerPoint</Application>
  <PresentationFormat>宽屏</PresentationFormat>
  <Paragraphs>745</Paragraphs>
  <Slides>27</Slides>
  <Notes>21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27</vt:i4>
      </vt:variant>
    </vt:vector>
  </HeadingPairs>
  <TitlesOfParts>
    <vt:vector size="35" baseType="lpstr">
      <vt:lpstr>Adobe 仿宋 Std R</vt:lpstr>
      <vt:lpstr>Adobe 楷体 Std R</vt:lpstr>
      <vt:lpstr>等线</vt:lpstr>
      <vt:lpstr>华文楷体</vt:lpstr>
      <vt:lpstr>Arial</vt:lpstr>
      <vt:lpstr>Britannic Bold</vt:lpstr>
      <vt:lpstr>Wingdings</vt:lpstr>
      <vt:lpstr>Office 主题​​</vt:lpstr>
      <vt:lpstr>时态图数据管理系统 Motivation &amp; Evaluation</vt:lpstr>
      <vt:lpstr>Contents</vt:lpstr>
      <vt:lpstr>Graph（图/网络）&amp; Temporal Graphs（时态图）</vt:lpstr>
      <vt:lpstr>从数据管理到数据管理系统 A brief history (recall)</vt:lpstr>
      <vt:lpstr>背景：时间脉络（概要）</vt:lpstr>
      <vt:lpstr>研究目标 &amp; 说明</vt:lpstr>
      <vt:lpstr>Contents</vt:lpstr>
      <vt:lpstr>Available solutions &gt;&gt; 时态图数据管理方案</vt:lpstr>
      <vt:lpstr>现有时态图系统</vt:lpstr>
      <vt:lpstr>现有时态图系统 vs TGraph</vt:lpstr>
      <vt:lpstr>对比系统选择</vt:lpstr>
      <vt:lpstr>Contents</vt:lpstr>
      <vt:lpstr>Datasets summary</vt:lpstr>
      <vt:lpstr>PowerPoint 演示文稿</vt:lpstr>
      <vt:lpstr>Metrics</vt:lpstr>
      <vt:lpstr>Scenario query cases</vt:lpstr>
      <vt:lpstr>TGraph时态图管理系统：架构</vt:lpstr>
      <vt:lpstr>Test cases</vt:lpstr>
      <vt:lpstr>Contents</vt:lpstr>
      <vt:lpstr>关系模型</vt:lpstr>
      <vt:lpstr>时态关系模型</vt:lpstr>
      <vt:lpstr>图模型</vt:lpstr>
      <vt:lpstr>图模型</vt:lpstr>
      <vt:lpstr>时态图（实现）模型</vt:lpstr>
      <vt:lpstr>不同时态图实现模型检索效率分析</vt:lpstr>
      <vt:lpstr>不同时态图数据管理系统效率对比（实验）</vt:lpstr>
      <vt:lpstr>请各位批评指正</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Seeking for corporation by 宋景和</dc:title>
  <dc:creator>景和 宋</dc:creator>
  <cp:lastModifiedBy>景和 宋</cp:lastModifiedBy>
  <cp:revision>561</cp:revision>
  <dcterms:created xsi:type="dcterms:W3CDTF">2020-06-23T09:41:25Z</dcterms:created>
  <dcterms:modified xsi:type="dcterms:W3CDTF">2020-07-29T05:41:18Z</dcterms:modified>
</cp:coreProperties>
</file>